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0"/>
  </p:notesMasterIdLst>
  <p:sldIdLst>
    <p:sldId id="305" r:id="rId2"/>
    <p:sldId id="256" r:id="rId3"/>
    <p:sldId id="308" r:id="rId4"/>
    <p:sldId id="273" r:id="rId5"/>
    <p:sldId id="272" r:id="rId6"/>
    <p:sldId id="299" r:id="rId7"/>
    <p:sldId id="298" r:id="rId8"/>
    <p:sldId id="267" r:id="rId9"/>
    <p:sldId id="274" r:id="rId10"/>
    <p:sldId id="284" r:id="rId11"/>
    <p:sldId id="309" r:id="rId12"/>
    <p:sldId id="304" r:id="rId13"/>
    <p:sldId id="290" r:id="rId14"/>
    <p:sldId id="270" r:id="rId15"/>
    <p:sldId id="286" r:id="rId16"/>
    <p:sldId id="291" r:id="rId17"/>
    <p:sldId id="288" r:id="rId18"/>
    <p:sldId id="278" r:id="rId19"/>
  </p:sldIdLst>
  <p:sldSz cx="12192000" cy="6858000"/>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37" autoAdjust="0"/>
    <p:restoredTop sz="93463" autoAdjust="0"/>
  </p:normalViewPr>
  <p:slideViewPr>
    <p:cSldViewPr snapToGrid="0">
      <p:cViewPr varScale="1">
        <p:scale>
          <a:sx n="53" d="100"/>
          <a:sy n="53" d="100"/>
        </p:scale>
        <p:origin x="1212" y="2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3408"/>
          </a:xfrm>
          <a:prstGeom prst="rect">
            <a:avLst/>
          </a:prstGeom>
        </p:spPr>
        <p:txBody>
          <a:bodyPr vert="horz" lIns="92492" tIns="46246" rIns="92492" bIns="46246" rtlCol="0"/>
          <a:lstStyle>
            <a:lvl1pPr algn="l">
              <a:defRPr sz="1200"/>
            </a:lvl1pPr>
          </a:lstStyle>
          <a:p>
            <a:endParaRPr lang="en-US"/>
          </a:p>
        </p:txBody>
      </p:sp>
      <p:sp>
        <p:nvSpPr>
          <p:cNvPr id="3" name="Date Placeholder 2"/>
          <p:cNvSpPr>
            <a:spLocks noGrp="1"/>
          </p:cNvSpPr>
          <p:nvPr>
            <p:ph type="dt" idx="1"/>
          </p:nvPr>
        </p:nvSpPr>
        <p:spPr>
          <a:xfrm>
            <a:off x="3936768" y="0"/>
            <a:ext cx="3011699" cy="463408"/>
          </a:xfrm>
          <a:prstGeom prst="rect">
            <a:avLst/>
          </a:prstGeom>
        </p:spPr>
        <p:txBody>
          <a:bodyPr vert="horz" lIns="92492" tIns="46246" rIns="92492" bIns="46246" rtlCol="0"/>
          <a:lstStyle>
            <a:lvl1pPr algn="r">
              <a:defRPr sz="1200"/>
            </a:lvl1pPr>
          </a:lstStyle>
          <a:p>
            <a:fld id="{42AA97F9-67AC-484C-A76F-32F33A33ECEA}" type="datetimeFigureOut">
              <a:rPr lang="en-US" smtClean="0"/>
              <a:t>9/7/2025</a:t>
            </a:fld>
            <a:endParaRPr lang="en-US"/>
          </a:p>
        </p:txBody>
      </p:sp>
      <p:sp>
        <p:nvSpPr>
          <p:cNvPr id="4" name="Slide Image Placeholder 3"/>
          <p:cNvSpPr>
            <a:spLocks noGrp="1" noRot="1" noChangeAspect="1"/>
          </p:cNvSpPr>
          <p:nvPr>
            <p:ph type="sldImg" idx="2"/>
          </p:nvPr>
        </p:nvSpPr>
        <p:spPr>
          <a:xfrm>
            <a:off x="703263" y="1154113"/>
            <a:ext cx="5543550" cy="3117850"/>
          </a:xfrm>
          <a:prstGeom prst="rect">
            <a:avLst/>
          </a:prstGeom>
          <a:noFill/>
          <a:ln w="12700">
            <a:solidFill>
              <a:prstClr val="black"/>
            </a:solidFill>
          </a:ln>
        </p:spPr>
        <p:txBody>
          <a:bodyPr vert="horz" lIns="92492" tIns="46246" rIns="92492" bIns="46246" rtlCol="0" anchor="ctr"/>
          <a:lstStyle/>
          <a:p>
            <a:endParaRPr lang="en-US"/>
          </a:p>
        </p:txBody>
      </p:sp>
      <p:sp>
        <p:nvSpPr>
          <p:cNvPr id="5" name="Notes Placeholder 4"/>
          <p:cNvSpPr>
            <a:spLocks noGrp="1"/>
          </p:cNvSpPr>
          <p:nvPr>
            <p:ph type="body" sz="quarter" idx="3"/>
          </p:nvPr>
        </p:nvSpPr>
        <p:spPr>
          <a:xfrm>
            <a:off x="695008" y="4444861"/>
            <a:ext cx="5560060" cy="3636705"/>
          </a:xfrm>
          <a:prstGeom prst="rect">
            <a:avLst/>
          </a:prstGeom>
        </p:spPr>
        <p:txBody>
          <a:bodyPr vert="horz" lIns="92492" tIns="46246" rIns="92492" bIns="4624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2669"/>
            <a:ext cx="3011699" cy="463407"/>
          </a:xfrm>
          <a:prstGeom prst="rect">
            <a:avLst/>
          </a:prstGeom>
        </p:spPr>
        <p:txBody>
          <a:bodyPr vert="horz" lIns="92492" tIns="46246" rIns="92492" bIns="46246" rtlCol="0" anchor="b"/>
          <a:lstStyle>
            <a:lvl1pPr algn="l">
              <a:defRPr sz="1200"/>
            </a:lvl1pPr>
          </a:lstStyle>
          <a:p>
            <a:endParaRPr lang="en-US"/>
          </a:p>
        </p:txBody>
      </p:sp>
      <p:sp>
        <p:nvSpPr>
          <p:cNvPr id="7" name="Slide Number Placeholder 6"/>
          <p:cNvSpPr>
            <a:spLocks noGrp="1"/>
          </p:cNvSpPr>
          <p:nvPr>
            <p:ph type="sldNum" sz="quarter" idx="5"/>
          </p:nvPr>
        </p:nvSpPr>
        <p:spPr>
          <a:xfrm>
            <a:off x="3936768" y="8772669"/>
            <a:ext cx="3011699" cy="463407"/>
          </a:xfrm>
          <a:prstGeom prst="rect">
            <a:avLst/>
          </a:prstGeom>
        </p:spPr>
        <p:txBody>
          <a:bodyPr vert="horz" lIns="92492" tIns="46246" rIns="92492" bIns="46246" rtlCol="0" anchor="b"/>
          <a:lstStyle>
            <a:lvl1pPr algn="r">
              <a:defRPr sz="1200"/>
            </a:lvl1pPr>
          </a:lstStyle>
          <a:p>
            <a:fld id="{4CA02547-3AA5-43E8-A426-FA784E7AC079}" type="slidenum">
              <a:rPr lang="en-US" smtClean="0"/>
              <a:t>‹#›</a:t>
            </a:fld>
            <a:endParaRPr lang="en-US"/>
          </a:p>
        </p:txBody>
      </p:sp>
    </p:spTree>
    <p:extLst>
      <p:ext uri="{BB962C8B-B14F-4D97-AF65-F5344CB8AC3E}">
        <p14:creationId xmlns:p14="http://schemas.microsoft.com/office/powerpoint/2010/main" val="12267389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B21AE80-0BC0-403B-875F-7CBE90CD7489}" type="slidenum">
              <a:rPr lang="en-US" smtClean="0"/>
              <a:t>8</a:t>
            </a:fld>
            <a:endParaRPr lang="en-US"/>
          </a:p>
        </p:txBody>
      </p:sp>
    </p:spTree>
    <p:extLst>
      <p:ext uri="{BB962C8B-B14F-4D97-AF65-F5344CB8AC3E}">
        <p14:creationId xmlns:p14="http://schemas.microsoft.com/office/powerpoint/2010/main" val="2199341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CA02547-3AA5-43E8-A426-FA784E7AC079}" type="slidenum">
              <a:rPr lang="en-US" smtClean="0"/>
              <a:t>17</a:t>
            </a:fld>
            <a:endParaRPr lang="en-US"/>
          </a:p>
        </p:txBody>
      </p:sp>
    </p:spTree>
    <p:extLst>
      <p:ext uri="{BB962C8B-B14F-4D97-AF65-F5344CB8AC3E}">
        <p14:creationId xmlns:p14="http://schemas.microsoft.com/office/powerpoint/2010/main" val="1499411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76FA5-1728-31DC-3249-CCC500DBA49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CE82A86-826D-5990-FBD1-28AD8C4BFE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F8CE92A-8E22-6130-4FBF-3A17DB3ADE37}"/>
              </a:ext>
            </a:extLst>
          </p:cNvPr>
          <p:cNvSpPr>
            <a:spLocks noGrp="1"/>
          </p:cNvSpPr>
          <p:nvPr>
            <p:ph type="dt" sz="half" idx="10"/>
          </p:nvPr>
        </p:nvSpPr>
        <p:spPr/>
        <p:txBody>
          <a:bodyPr/>
          <a:lstStyle/>
          <a:p>
            <a:fld id="{F2E1150D-3DAA-45B6-ADCB-E849D49A7CBB}" type="datetime1">
              <a:rPr lang="en-US" smtClean="0"/>
              <a:t>9/7/2025</a:t>
            </a:fld>
            <a:endParaRPr lang="en-US"/>
          </a:p>
        </p:txBody>
      </p:sp>
      <p:sp>
        <p:nvSpPr>
          <p:cNvPr id="5" name="Footer Placeholder 4">
            <a:extLst>
              <a:ext uri="{FF2B5EF4-FFF2-40B4-BE49-F238E27FC236}">
                <a16:creationId xmlns:a16="http://schemas.microsoft.com/office/drawing/2014/main" id="{C0FC4C56-F1C9-A4A3-7FF1-3C02DDF606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8B20321-4636-0184-A8B8-A84CA12E2A6D}"/>
              </a:ext>
            </a:extLst>
          </p:cNvPr>
          <p:cNvSpPr>
            <a:spLocks noGrp="1"/>
          </p:cNvSpPr>
          <p:nvPr>
            <p:ph type="sldNum" sz="quarter" idx="12"/>
          </p:nvPr>
        </p:nvSpPr>
        <p:spPr/>
        <p:txBody>
          <a:bodyPr/>
          <a:lstStyle/>
          <a:p>
            <a:fld id="{39B536CA-5969-439F-B721-2F7365CF4F45}" type="slidenum">
              <a:rPr lang="en-US" smtClean="0"/>
              <a:t>‹#›</a:t>
            </a:fld>
            <a:endParaRPr lang="en-US"/>
          </a:p>
        </p:txBody>
      </p:sp>
    </p:spTree>
    <p:extLst>
      <p:ext uri="{BB962C8B-B14F-4D97-AF65-F5344CB8AC3E}">
        <p14:creationId xmlns:p14="http://schemas.microsoft.com/office/powerpoint/2010/main" val="2746218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E38D6-825D-47E1-95CE-6EA40C5EB53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B4E0B90-1CA7-8CB0-5E05-79BA17EF1BB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A86B0F0-41BD-9492-9BC0-970B54D188E1}"/>
              </a:ext>
            </a:extLst>
          </p:cNvPr>
          <p:cNvSpPr>
            <a:spLocks noGrp="1"/>
          </p:cNvSpPr>
          <p:nvPr>
            <p:ph type="dt" sz="half" idx="10"/>
          </p:nvPr>
        </p:nvSpPr>
        <p:spPr/>
        <p:txBody>
          <a:bodyPr/>
          <a:lstStyle/>
          <a:p>
            <a:fld id="{E5870D88-C135-49D8-9E8F-66BD78A4FEE4}" type="datetime1">
              <a:rPr lang="en-US" smtClean="0"/>
              <a:t>9/7/2025</a:t>
            </a:fld>
            <a:endParaRPr lang="en-US"/>
          </a:p>
        </p:txBody>
      </p:sp>
      <p:sp>
        <p:nvSpPr>
          <p:cNvPr id="5" name="Footer Placeholder 4">
            <a:extLst>
              <a:ext uri="{FF2B5EF4-FFF2-40B4-BE49-F238E27FC236}">
                <a16:creationId xmlns:a16="http://schemas.microsoft.com/office/drawing/2014/main" id="{E55AD687-61E2-0E0F-D8F0-E362FE334C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2DED9B-046B-840D-1CF0-AFC6F40F7E05}"/>
              </a:ext>
            </a:extLst>
          </p:cNvPr>
          <p:cNvSpPr>
            <a:spLocks noGrp="1"/>
          </p:cNvSpPr>
          <p:nvPr>
            <p:ph type="sldNum" sz="quarter" idx="12"/>
          </p:nvPr>
        </p:nvSpPr>
        <p:spPr/>
        <p:txBody>
          <a:bodyPr/>
          <a:lstStyle/>
          <a:p>
            <a:fld id="{39B536CA-5969-439F-B721-2F7365CF4F45}" type="slidenum">
              <a:rPr lang="en-US" smtClean="0"/>
              <a:t>‹#›</a:t>
            </a:fld>
            <a:endParaRPr lang="en-US"/>
          </a:p>
        </p:txBody>
      </p:sp>
    </p:spTree>
    <p:extLst>
      <p:ext uri="{BB962C8B-B14F-4D97-AF65-F5344CB8AC3E}">
        <p14:creationId xmlns:p14="http://schemas.microsoft.com/office/powerpoint/2010/main" val="498792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375DE-D0B2-6C0D-B18D-C9952E0968D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952B9D8-0DF5-399A-E563-B83DDAC527A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ED740CA-8471-EC3B-84D7-00420CC4FFE1}"/>
              </a:ext>
            </a:extLst>
          </p:cNvPr>
          <p:cNvSpPr>
            <a:spLocks noGrp="1"/>
          </p:cNvSpPr>
          <p:nvPr>
            <p:ph type="dt" sz="half" idx="10"/>
          </p:nvPr>
        </p:nvSpPr>
        <p:spPr/>
        <p:txBody>
          <a:bodyPr/>
          <a:lstStyle/>
          <a:p>
            <a:fld id="{E02E1B8D-80C5-40BB-8362-1E88DD2A1CFF}" type="datetime1">
              <a:rPr lang="en-US" smtClean="0"/>
              <a:t>9/7/2025</a:t>
            </a:fld>
            <a:endParaRPr lang="en-US"/>
          </a:p>
        </p:txBody>
      </p:sp>
      <p:sp>
        <p:nvSpPr>
          <p:cNvPr id="5" name="Footer Placeholder 4">
            <a:extLst>
              <a:ext uri="{FF2B5EF4-FFF2-40B4-BE49-F238E27FC236}">
                <a16:creationId xmlns:a16="http://schemas.microsoft.com/office/drawing/2014/main" id="{70F12ACD-CF22-76D0-443C-9582890B6F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C72013-92A6-AF19-3341-FA074619CAF4}"/>
              </a:ext>
            </a:extLst>
          </p:cNvPr>
          <p:cNvSpPr>
            <a:spLocks noGrp="1"/>
          </p:cNvSpPr>
          <p:nvPr>
            <p:ph type="sldNum" sz="quarter" idx="12"/>
          </p:nvPr>
        </p:nvSpPr>
        <p:spPr/>
        <p:txBody>
          <a:bodyPr/>
          <a:lstStyle/>
          <a:p>
            <a:fld id="{39B536CA-5969-439F-B721-2F7365CF4F45}" type="slidenum">
              <a:rPr lang="en-US" smtClean="0"/>
              <a:t>‹#›</a:t>
            </a:fld>
            <a:endParaRPr lang="en-US"/>
          </a:p>
        </p:txBody>
      </p:sp>
    </p:spTree>
    <p:extLst>
      <p:ext uri="{BB962C8B-B14F-4D97-AF65-F5344CB8AC3E}">
        <p14:creationId xmlns:p14="http://schemas.microsoft.com/office/powerpoint/2010/main" val="36234363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EA0D1-9E54-01A5-33FA-927C6E6E2A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CE1797-4DA6-EBAE-C8F4-7E8E80993B0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272888-4FEF-9FBE-18DA-0078C5B839F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0713D1-F5FE-76A5-580A-54FBE6223DF3}"/>
              </a:ext>
            </a:extLst>
          </p:cNvPr>
          <p:cNvSpPr>
            <a:spLocks noGrp="1"/>
          </p:cNvSpPr>
          <p:nvPr>
            <p:ph type="dt" sz="half" idx="10"/>
          </p:nvPr>
        </p:nvSpPr>
        <p:spPr/>
        <p:txBody>
          <a:bodyPr/>
          <a:lstStyle/>
          <a:p>
            <a:fld id="{120DAC7E-C31A-40CB-8268-56DD6DDE5C15}" type="datetime1">
              <a:rPr lang="en-US" smtClean="0"/>
              <a:t>9/7/2025</a:t>
            </a:fld>
            <a:endParaRPr lang="en-US"/>
          </a:p>
        </p:txBody>
      </p:sp>
      <p:sp>
        <p:nvSpPr>
          <p:cNvPr id="6" name="Footer Placeholder 5">
            <a:extLst>
              <a:ext uri="{FF2B5EF4-FFF2-40B4-BE49-F238E27FC236}">
                <a16:creationId xmlns:a16="http://schemas.microsoft.com/office/drawing/2014/main" id="{4E437B09-966B-45CB-7ED0-1A07F02D62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B63B9DE-D143-E765-0F41-189EBD5E133F}"/>
              </a:ext>
            </a:extLst>
          </p:cNvPr>
          <p:cNvSpPr>
            <a:spLocks noGrp="1"/>
          </p:cNvSpPr>
          <p:nvPr>
            <p:ph type="sldNum" sz="quarter" idx="12"/>
          </p:nvPr>
        </p:nvSpPr>
        <p:spPr/>
        <p:txBody>
          <a:bodyPr/>
          <a:lstStyle/>
          <a:p>
            <a:fld id="{39B536CA-5969-439F-B721-2F7365CF4F45}" type="slidenum">
              <a:rPr lang="en-US" smtClean="0"/>
              <a:t>‹#›</a:t>
            </a:fld>
            <a:endParaRPr lang="en-US"/>
          </a:p>
        </p:txBody>
      </p:sp>
    </p:spTree>
    <p:extLst>
      <p:ext uri="{BB962C8B-B14F-4D97-AF65-F5344CB8AC3E}">
        <p14:creationId xmlns:p14="http://schemas.microsoft.com/office/powerpoint/2010/main" val="20829592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7ADF0-414D-11FE-3EEC-459C8CBEAFA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D51AB63-8FC8-3EC1-0161-D4B3E1C0DD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7599644-6FB5-C6E7-73E6-BA7D383CB2C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F032489-9FAB-7BCA-5904-A09864FE08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033A4E2-56F9-0B41-FE10-8558D3D9402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FDAF3F2-4442-4D85-CE6E-9C0FFB4569A3}"/>
              </a:ext>
            </a:extLst>
          </p:cNvPr>
          <p:cNvSpPr>
            <a:spLocks noGrp="1"/>
          </p:cNvSpPr>
          <p:nvPr>
            <p:ph type="dt" sz="half" idx="10"/>
          </p:nvPr>
        </p:nvSpPr>
        <p:spPr/>
        <p:txBody>
          <a:bodyPr/>
          <a:lstStyle/>
          <a:p>
            <a:fld id="{22DF1351-4361-416E-B1F7-63CFA164215D}" type="datetime1">
              <a:rPr lang="en-US" smtClean="0"/>
              <a:t>9/7/2025</a:t>
            </a:fld>
            <a:endParaRPr lang="en-US"/>
          </a:p>
        </p:txBody>
      </p:sp>
      <p:sp>
        <p:nvSpPr>
          <p:cNvPr id="8" name="Footer Placeholder 7">
            <a:extLst>
              <a:ext uri="{FF2B5EF4-FFF2-40B4-BE49-F238E27FC236}">
                <a16:creationId xmlns:a16="http://schemas.microsoft.com/office/drawing/2014/main" id="{969A0300-1630-A5B8-A78E-00DA6124BE0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2B4471E-2333-F520-C8C1-F06CFEDE7B8A}"/>
              </a:ext>
            </a:extLst>
          </p:cNvPr>
          <p:cNvSpPr>
            <a:spLocks noGrp="1"/>
          </p:cNvSpPr>
          <p:nvPr>
            <p:ph type="sldNum" sz="quarter" idx="12"/>
          </p:nvPr>
        </p:nvSpPr>
        <p:spPr/>
        <p:txBody>
          <a:bodyPr/>
          <a:lstStyle/>
          <a:p>
            <a:fld id="{39B536CA-5969-439F-B721-2F7365CF4F45}" type="slidenum">
              <a:rPr lang="en-US" smtClean="0"/>
              <a:t>‹#›</a:t>
            </a:fld>
            <a:endParaRPr lang="en-US"/>
          </a:p>
        </p:txBody>
      </p:sp>
    </p:spTree>
    <p:extLst>
      <p:ext uri="{BB962C8B-B14F-4D97-AF65-F5344CB8AC3E}">
        <p14:creationId xmlns:p14="http://schemas.microsoft.com/office/powerpoint/2010/main" val="2932427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F0083-3B27-BF20-7735-C8834E29B14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7F07C4-D53D-97D6-652F-0D3F709A6EB7}"/>
              </a:ext>
            </a:extLst>
          </p:cNvPr>
          <p:cNvSpPr>
            <a:spLocks noGrp="1"/>
          </p:cNvSpPr>
          <p:nvPr>
            <p:ph type="dt" sz="half" idx="10"/>
          </p:nvPr>
        </p:nvSpPr>
        <p:spPr/>
        <p:txBody>
          <a:bodyPr/>
          <a:lstStyle/>
          <a:p>
            <a:fld id="{09F2A03E-F458-4A08-9D23-361BF0B88F8A}" type="datetime1">
              <a:rPr lang="en-US" smtClean="0"/>
              <a:t>9/7/2025</a:t>
            </a:fld>
            <a:endParaRPr lang="en-US"/>
          </a:p>
        </p:txBody>
      </p:sp>
      <p:sp>
        <p:nvSpPr>
          <p:cNvPr id="4" name="Footer Placeholder 3">
            <a:extLst>
              <a:ext uri="{FF2B5EF4-FFF2-40B4-BE49-F238E27FC236}">
                <a16:creationId xmlns:a16="http://schemas.microsoft.com/office/drawing/2014/main" id="{576FC683-47A7-765E-EAD2-3FF733FD87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CB25A4F-8D5D-0A28-6274-15A5E28BC3C1}"/>
              </a:ext>
            </a:extLst>
          </p:cNvPr>
          <p:cNvSpPr>
            <a:spLocks noGrp="1"/>
          </p:cNvSpPr>
          <p:nvPr>
            <p:ph type="sldNum" sz="quarter" idx="12"/>
          </p:nvPr>
        </p:nvSpPr>
        <p:spPr/>
        <p:txBody>
          <a:bodyPr/>
          <a:lstStyle/>
          <a:p>
            <a:fld id="{39B536CA-5969-439F-B721-2F7365CF4F45}" type="slidenum">
              <a:rPr lang="en-US" smtClean="0"/>
              <a:t>‹#›</a:t>
            </a:fld>
            <a:endParaRPr lang="en-US"/>
          </a:p>
        </p:txBody>
      </p:sp>
    </p:spTree>
    <p:extLst>
      <p:ext uri="{BB962C8B-B14F-4D97-AF65-F5344CB8AC3E}">
        <p14:creationId xmlns:p14="http://schemas.microsoft.com/office/powerpoint/2010/main" val="2962419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2AA96A-0624-657F-BA98-AE11B698892B}"/>
              </a:ext>
            </a:extLst>
          </p:cNvPr>
          <p:cNvSpPr>
            <a:spLocks noGrp="1"/>
          </p:cNvSpPr>
          <p:nvPr>
            <p:ph type="dt" sz="half" idx="10"/>
          </p:nvPr>
        </p:nvSpPr>
        <p:spPr/>
        <p:txBody>
          <a:bodyPr/>
          <a:lstStyle/>
          <a:p>
            <a:fld id="{11A26903-922C-4998-AF5B-EA2DC374C6E9}" type="datetime1">
              <a:rPr lang="en-US" smtClean="0"/>
              <a:t>9/7/2025</a:t>
            </a:fld>
            <a:endParaRPr lang="en-US"/>
          </a:p>
        </p:txBody>
      </p:sp>
      <p:sp>
        <p:nvSpPr>
          <p:cNvPr id="3" name="Footer Placeholder 2">
            <a:extLst>
              <a:ext uri="{FF2B5EF4-FFF2-40B4-BE49-F238E27FC236}">
                <a16:creationId xmlns:a16="http://schemas.microsoft.com/office/drawing/2014/main" id="{16F8AE38-946F-A29F-36A5-051C878B74D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F51EF82-744B-1084-347B-AC38D0D33B9B}"/>
              </a:ext>
            </a:extLst>
          </p:cNvPr>
          <p:cNvSpPr>
            <a:spLocks noGrp="1"/>
          </p:cNvSpPr>
          <p:nvPr>
            <p:ph type="sldNum" sz="quarter" idx="12"/>
          </p:nvPr>
        </p:nvSpPr>
        <p:spPr/>
        <p:txBody>
          <a:bodyPr/>
          <a:lstStyle/>
          <a:p>
            <a:fld id="{39B536CA-5969-439F-B721-2F7365CF4F45}" type="slidenum">
              <a:rPr lang="en-US" smtClean="0"/>
              <a:t>‹#›</a:t>
            </a:fld>
            <a:endParaRPr lang="en-US"/>
          </a:p>
        </p:txBody>
      </p:sp>
    </p:spTree>
    <p:extLst>
      <p:ext uri="{BB962C8B-B14F-4D97-AF65-F5344CB8AC3E}">
        <p14:creationId xmlns:p14="http://schemas.microsoft.com/office/powerpoint/2010/main" val="2073806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0B24-8978-2B4E-C418-DB9A442121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2CF4817-1FA5-5C88-63CB-35088697979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16FACB8-A35C-87B0-9C39-F44E2BB4AE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2615463-E680-9C1F-3C67-E7A820ABC6EE}"/>
              </a:ext>
            </a:extLst>
          </p:cNvPr>
          <p:cNvSpPr>
            <a:spLocks noGrp="1"/>
          </p:cNvSpPr>
          <p:nvPr>
            <p:ph type="dt" sz="half" idx="10"/>
          </p:nvPr>
        </p:nvSpPr>
        <p:spPr/>
        <p:txBody>
          <a:bodyPr/>
          <a:lstStyle/>
          <a:p>
            <a:fld id="{E7E71C31-99B6-4994-8ADF-D103E15D5EE7}" type="datetime1">
              <a:rPr lang="en-US" smtClean="0"/>
              <a:t>9/7/2025</a:t>
            </a:fld>
            <a:endParaRPr lang="en-US"/>
          </a:p>
        </p:txBody>
      </p:sp>
      <p:sp>
        <p:nvSpPr>
          <p:cNvPr id="6" name="Footer Placeholder 5">
            <a:extLst>
              <a:ext uri="{FF2B5EF4-FFF2-40B4-BE49-F238E27FC236}">
                <a16:creationId xmlns:a16="http://schemas.microsoft.com/office/drawing/2014/main" id="{0AEB1104-F0D1-EA0C-C9C5-F17BE2FA39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FB2E38C-DB93-5885-8C9D-AC8B68682412}"/>
              </a:ext>
            </a:extLst>
          </p:cNvPr>
          <p:cNvSpPr>
            <a:spLocks noGrp="1"/>
          </p:cNvSpPr>
          <p:nvPr>
            <p:ph type="sldNum" sz="quarter" idx="12"/>
          </p:nvPr>
        </p:nvSpPr>
        <p:spPr/>
        <p:txBody>
          <a:bodyPr/>
          <a:lstStyle/>
          <a:p>
            <a:fld id="{39B536CA-5969-439F-B721-2F7365CF4F45}" type="slidenum">
              <a:rPr lang="en-US" smtClean="0"/>
              <a:t>‹#›</a:t>
            </a:fld>
            <a:endParaRPr lang="en-US"/>
          </a:p>
        </p:txBody>
      </p:sp>
    </p:spTree>
    <p:extLst>
      <p:ext uri="{BB962C8B-B14F-4D97-AF65-F5344CB8AC3E}">
        <p14:creationId xmlns:p14="http://schemas.microsoft.com/office/powerpoint/2010/main" val="4027334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1273C-69C7-7627-4666-1DB60E44D5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7B6289-A687-6529-5A86-441C902502E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3F44386-7359-723A-A345-5F9282B247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3A94D1E-44EE-6B30-24FB-89513BD86FF9}"/>
              </a:ext>
            </a:extLst>
          </p:cNvPr>
          <p:cNvSpPr>
            <a:spLocks noGrp="1"/>
          </p:cNvSpPr>
          <p:nvPr>
            <p:ph type="dt" sz="half" idx="10"/>
          </p:nvPr>
        </p:nvSpPr>
        <p:spPr/>
        <p:txBody>
          <a:bodyPr/>
          <a:lstStyle/>
          <a:p>
            <a:fld id="{C995B8A0-CBEB-421F-A802-2C82BDBE3B0B}" type="datetime1">
              <a:rPr lang="en-US" smtClean="0"/>
              <a:t>9/7/2025</a:t>
            </a:fld>
            <a:endParaRPr lang="en-US"/>
          </a:p>
        </p:txBody>
      </p:sp>
      <p:sp>
        <p:nvSpPr>
          <p:cNvPr id="6" name="Footer Placeholder 5">
            <a:extLst>
              <a:ext uri="{FF2B5EF4-FFF2-40B4-BE49-F238E27FC236}">
                <a16:creationId xmlns:a16="http://schemas.microsoft.com/office/drawing/2014/main" id="{7127E01E-9F64-C8E0-0B70-737F1428E6F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271781-E051-634C-ACED-8EF72721DA99}"/>
              </a:ext>
            </a:extLst>
          </p:cNvPr>
          <p:cNvSpPr>
            <a:spLocks noGrp="1"/>
          </p:cNvSpPr>
          <p:nvPr>
            <p:ph type="sldNum" sz="quarter" idx="12"/>
          </p:nvPr>
        </p:nvSpPr>
        <p:spPr/>
        <p:txBody>
          <a:bodyPr/>
          <a:lstStyle/>
          <a:p>
            <a:fld id="{39B536CA-5969-439F-B721-2F7365CF4F45}" type="slidenum">
              <a:rPr lang="en-US" smtClean="0"/>
              <a:t>‹#›</a:t>
            </a:fld>
            <a:endParaRPr lang="en-US"/>
          </a:p>
        </p:txBody>
      </p:sp>
    </p:spTree>
    <p:extLst>
      <p:ext uri="{BB962C8B-B14F-4D97-AF65-F5344CB8AC3E}">
        <p14:creationId xmlns:p14="http://schemas.microsoft.com/office/powerpoint/2010/main" val="425621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943F8-2BDD-BDD8-98A5-2781C7D84CD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9BD3FEB-659F-80B0-0013-83401D312CB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46B6A7-A097-15AD-457E-4ED3A9A0186A}"/>
              </a:ext>
            </a:extLst>
          </p:cNvPr>
          <p:cNvSpPr>
            <a:spLocks noGrp="1"/>
          </p:cNvSpPr>
          <p:nvPr>
            <p:ph type="dt" sz="half" idx="10"/>
          </p:nvPr>
        </p:nvSpPr>
        <p:spPr/>
        <p:txBody>
          <a:bodyPr/>
          <a:lstStyle/>
          <a:p>
            <a:fld id="{BDAAE83E-8C5F-4B1C-B33B-D5350B0F7D0C}" type="datetime1">
              <a:rPr lang="en-US" smtClean="0"/>
              <a:t>9/7/2025</a:t>
            </a:fld>
            <a:endParaRPr lang="en-US"/>
          </a:p>
        </p:txBody>
      </p:sp>
      <p:sp>
        <p:nvSpPr>
          <p:cNvPr id="5" name="Footer Placeholder 4">
            <a:extLst>
              <a:ext uri="{FF2B5EF4-FFF2-40B4-BE49-F238E27FC236}">
                <a16:creationId xmlns:a16="http://schemas.microsoft.com/office/drawing/2014/main" id="{CF41E587-0DFC-F7FD-3B91-4846AEEED4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13D5D8-1F03-513B-72B9-662FE3AFE8E0}"/>
              </a:ext>
            </a:extLst>
          </p:cNvPr>
          <p:cNvSpPr>
            <a:spLocks noGrp="1"/>
          </p:cNvSpPr>
          <p:nvPr>
            <p:ph type="sldNum" sz="quarter" idx="12"/>
          </p:nvPr>
        </p:nvSpPr>
        <p:spPr/>
        <p:txBody>
          <a:bodyPr/>
          <a:lstStyle/>
          <a:p>
            <a:fld id="{39B536CA-5969-439F-B721-2F7365CF4F45}" type="slidenum">
              <a:rPr lang="en-US" smtClean="0"/>
              <a:t>‹#›</a:t>
            </a:fld>
            <a:endParaRPr lang="en-US"/>
          </a:p>
        </p:txBody>
      </p:sp>
    </p:spTree>
    <p:extLst>
      <p:ext uri="{BB962C8B-B14F-4D97-AF65-F5344CB8AC3E}">
        <p14:creationId xmlns:p14="http://schemas.microsoft.com/office/powerpoint/2010/main" val="4096838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47738D-95DB-0200-E766-0FD4BABB662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3FB088B-2B75-9E0E-AAC7-B52864C90BA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3D25A5-66EC-B302-0A9C-04C060408221}"/>
              </a:ext>
            </a:extLst>
          </p:cNvPr>
          <p:cNvSpPr>
            <a:spLocks noGrp="1"/>
          </p:cNvSpPr>
          <p:nvPr>
            <p:ph type="dt" sz="half" idx="10"/>
          </p:nvPr>
        </p:nvSpPr>
        <p:spPr/>
        <p:txBody>
          <a:bodyPr/>
          <a:lstStyle/>
          <a:p>
            <a:fld id="{1911D847-901A-4669-BB09-AE0E1DD62B80}" type="datetime1">
              <a:rPr lang="en-US" smtClean="0"/>
              <a:t>9/7/2025</a:t>
            </a:fld>
            <a:endParaRPr lang="en-US"/>
          </a:p>
        </p:txBody>
      </p:sp>
      <p:sp>
        <p:nvSpPr>
          <p:cNvPr id="5" name="Footer Placeholder 4">
            <a:extLst>
              <a:ext uri="{FF2B5EF4-FFF2-40B4-BE49-F238E27FC236}">
                <a16:creationId xmlns:a16="http://schemas.microsoft.com/office/drawing/2014/main" id="{16CC7EDD-3649-1831-F501-CC508722D6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15029C-ABD4-9E46-04CF-15BB65741042}"/>
              </a:ext>
            </a:extLst>
          </p:cNvPr>
          <p:cNvSpPr>
            <a:spLocks noGrp="1"/>
          </p:cNvSpPr>
          <p:nvPr>
            <p:ph type="sldNum" sz="quarter" idx="12"/>
          </p:nvPr>
        </p:nvSpPr>
        <p:spPr/>
        <p:txBody>
          <a:bodyPr/>
          <a:lstStyle/>
          <a:p>
            <a:fld id="{39B536CA-5969-439F-B721-2F7365CF4F45}" type="slidenum">
              <a:rPr lang="en-US" smtClean="0"/>
              <a:t>‹#›</a:t>
            </a:fld>
            <a:endParaRPr lang="en-US"/>
          </a:p>
        </p:txBody>
      </p:sp>
    </p:spTree>
    <p:extLst>
      <p:ext uri="{BB962C8B-B14F-4D97-AF65-F5344CB8AC3E}">
        <p14:creationId xmlns:p14="http://schemas.microsoft.com/office/powerpoint/2010/main" val="2439101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F2565D-5C45-E50D-FEBA-B581D465CB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B319A87-BD85-E0F2-54F1-557C6E03A0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A8AC17D-1016-E5A6-8128-D38CFD2150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6F78998-3A34-4B8B-AB6E-A13C46BFB827}" type="datetime1">
              <a:rPr lang="en-US" smtClean="0"/>
              <a:t>9/7/2025</a:t>
            </a:fld>
            <a:endParaRPr lang="en-US"/>
          </a:p>
        </p:txBody>
      </p:sp>
      <p:sp>
        <p:nvSpPr>
          <p:cNvPr id="5" name="Footer Placeholder 4">
            <a:extLst>
              <a:ext uri="{FF2B5EF4-FFF2-40B4-BE49-F238E27FC236}">
                <a16:creationId xmlns:a16="http://schemas.microsoft.com/office/drawing/2014/main" id="{A2954FC1-1B50-6420-CDBF-6AA651F439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F43A81D-4F76-78A4-E5F1-B99C61D15CE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9B536CA-5969-439F-B721-2F7365CF4F45}" type="slidenum">
              <a:rPr lang="en-US" smtClean="0"/>
              <a:t>‹#›</a:t>
            </a:fld>
            <a:endParaRPr lang="en-US"/>
          </a:p>
        </p:txBody>
      </p:sp>
    </p:spTree>
    <p:extLst>
      <p:ext uri="{BB962C8B-B14F-4D97-AF65-F5344CB8AC3E}">
        <p14:creationId xmlns:p14="http://schemas.microsoft.com/office/powerpoint/2010/main" val="14135731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package" Target="../embeddings/Microsoft_Word_Document.docx"/><Relationship Id="rId1" Type="http://schemas.openxmlformats.org/officeDocument/2006/relationships/slideLayout" Target="../slideLayouts/slideLayout1.xml"/><Relationship Id="rId5" Type="http://schemas.openxmlformats.org/officeDocument/2006/relationships/image" Target="../media/image2.emf"/><Relationship Id="rId4" Type="http://schemas.openxmlformats.org/officeDocument/2006/relationships/package" Target="../embeddings/Microsoft_Word_Document1.docx"/></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package" Target="../embeddings/Microsoft_Word_Document2.docx"/><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package" Target="../embeddings/Microsoft_Word_Document3.docx"/><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package" Target="../embeddings/Microsoft_Word_Document4.docx"/></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package" Target="../embeddings/Microsoft_Word_Document5.docx"/><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package" Target="../embeddings/Microsoft_Word_Document6.docx"/><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package" Target="../embeddings/Microsoft_Word_Document7.docx"/><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package" Target="../embeddings/Microsoft_Word_Document8.docx"/><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package" Target="../embeddings/Microsoft_Word_Document9.docx"/><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5F4FDC67-93F6-85F4-618C-9ABE9E23792B}"/>
              </a:ext>
            </a:extLst>
          </p:cNvPr>
          <p:cNvSpPr>
            <a:spLocks noGrp="1"/>
          </p:cNvSpPr>
          <p:nvPr>
            <p:ph idx="1"/>
          </p:nvPr>
        </p:nvSpPr>
        <p:spPr>
          <a:xfrm>
            <a:off x="1317812" y="1253331"/>
            <a:ext cx="9466729" cy="4351338"/>
          </a:xfrm>
        </p:spPr>
        <p:txBody>
          <a:bodyPr>
            <a:normAutofit lnSpcReduction="10000"/>
          </a:bodyPr>
          <a:lstStyle/>
          <a:p>
            <a:pPr marL="0" indent="0">
              <a:buNone/>
            </a:pPr>
            <a:r>
              <a:rPr lang="en-US" dirty="0">
                <a:latin typeface="Times New Roman" panose="02020603050405020304" pitchFamily="18" charset="0"/>
                <a:cs typeface="Times New Roman" panose="02020603050405020304" pitchFamily="18" charset="0"/>
              </a:rPr>
              <a:t>Dominic </a:t>
            </a:r>
            <a:r>
              <a:rPr lang="en-US" dirty="0" err="1">
                <a:latin typeface="Times New Roman" panose="02020603050405020304" pitchFamily="18" charset="0"/>
                <a:cs typeface="Times New Roman" panose="02020603050405020304" pitchFamily="18" charset="0"/>
              </a:rPr>
              <a:t>Ongwen</a:t>
            </a:r>
            <a:r>
              <a:rPr lang="en-US" dirty="0">
                <a:latin typeface="Times New Roman" panose="02020603050405020304" pitchFamily="18" charset="0"/>
                <a:cs typeface="Times New Roman" panose="02020603050405020304" pitchFamily="18" charset="0"/>
              </a:rPr>
              <a:t> was abducted in 1987 when he was 8 or 9 years old by the Lord’s Resistance Army (‘LRA’) in Northern Uganda and trafficked as a child soldier; he made multiple unsuccessful attempts to escape, and finally succeeded in late 2014. He turned himself into the International Criminal Court in 2015 and was prosecuted. Mr. </a:t>
            </a:r>
            <a:r>
              <a:rPr lang="en-US" dirty="0" err="1">
                <a:latin typeface="Times New Roman" panose="02020603050405020304" pitchFamily="18" charset="0"/>
                <a:cs typeface="Times New Roman" panose="02020603050405020304" pitchFamily="18" charset="0"/>
              </a:rPr>
              <a:t>Ongwen’s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defence</a:t>
            </a:r>
            <a:r>
              <a:rPr lang="en-US" dirty="0">
                <a:latin typeface="Times New Roman" panose="02020603050405020304" pitchFamily="18" charset="0"/>
                <a:cs typeface="Times New Roman" panose="02020603050405020304" pitchFamily="18" charset="0"/>
              </a:rPr>
              <a:t> was that he was not responsible for the crimes of the LRA, based on his mental illnesses and duress, stemming from his abduction and subsequent coercion and indoctrination under Joseph Kony within the LRA. In February 2021, the ICC’s Trial Chamber IX convicted Dominic </a:t>
            </a:r>
            <a:r>
              <a:rPr lang="en-US" dirty="0" err="1">
                <a:latin typeface="Times New Roman" panose="02020603050405020304" pitchFamily="18" charset="0"/>
                <a:cs typeface="Times New Roman" panose="02020603050405020304" pitchFamily="18" charset="0"/>
              </a:rPr>
              <a:t>Ongwen</a:t>
            </a:r>
            <a:r>
              <a:rPr lang="en-US" dirty="0">
                <a:latin typeface="Times New Roman" panose="02020603050405020304" pitchFamily="18" charset="0"/>
                <a:cs typeface="Times New Roman" panose="02020603050405020304" pitchFamily="18" charset="0"/>
              </a:rPr>
              <a:t> of 61 charges and two modes of liability and he was sentenced to 25 years incarceration.</a:t>
            </a:r>
          </a:p>
          <a:p>
            <a:endParaRPr lang="en-US" dirty="0"/>
          </a:p>
        </p:txBody>
      </p:sp>
      <p:sp>
        <p:nvSpPr>
          <p:cNvPr id="2" name="Slide Number Placeholder 1">
            <a:extLst>
              <a:ext uri="{FF2B5EF4-FFF2-40B4-BE49-F238E27FC236}">
                <a16:creationId xmlns:a16="http://schemas.microsoft.com/office/drawing/2014/main" id="{FA6F970D-8742-D043-543C-747E3895C4C9}"/>
              </a:ext>
            </a:extLst>
          </p:cNvPr>
          <p:cNvSpPr>
            <a:spLocks noGrp="1"/>
          </p:cNvSpPr>
          <p:nvPr>
            <p:ph type="sldNum" sz="quarter" idx="12"/>
          </p:nvPr>
        </p:nvSpPr>
        <p:spPr/>
        <p:txBody>
          <a:bodyPr/>
          <a:lstStyle/>
          <a:p>
            <a:fld id="{39B536CA-5969-439F-B721-2F7365CF4F45}" type="slidenum">
              <a:rPr lang="en-US" smtClean="0"/>
              <a:t>1</a:t>
            </a:fld>
            <a:endParaRPr lang="en-US"/>
          </a:p>
        </p:txBody>
      </p:sp>
    </p:spTree>
    <p:extLst>
      <p:ext uri="{BB962C8B-B14F-4D97-AF65-F5344CB8AC3E}">
        <p14:creationId xmlns:p14="http://schemas.microsoft.com/office/powerpoint/2010/main" val="22506488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45BFD-8068-E3EF-EDD5-37581EA195A7}"/>
              </a:ext>
            </a:extLst>
          </p:cNvPr>
          <p:cNvSpPr>
            <a:spLocks noGrp="1"/>
          </p:cNvSpPr>
          <p:nvPr>
            <p:ph type="ctrTitle"/>
          </p:nvPr>
        </p:nvSpPr>
        <p:spPr>
          <a:xfrm>
            <a:off x="1181100" y="-793750"/>
            <a:ext cx="9144000" cy="2387600"/>
          </a:xfrm>
        </p:spPr>
        <p:txBody>
          <a:bodyPr>
            <a:normAutofit/>
          </a:bodyPr>
          <a:lstStyle/>
          <a:p>
            <a:r>
              <a:rPr lang="en-US" sz="4000" dirty="0" err="1"/>
              <a:t>Ongwen</a:t>
            </a:r>
            <a:r>
              <a:rPr lang="en-US" sz="4000" dirty="0"/>
              <a:t> case – A case of “firsts” and staggering numbers</a:t>
            </a:r>
          </a:p>
        </p:txBody>
      </p:sp>
      <p:graphicFrame>
        <p:nvGraphicFramePr>
          <p:cNvPr id="4" name="Object 3">
            <a:extLst>
              <a:ext uri="{FF2B5EF4-FFF2-40B4-BE49-F238E27FC236}">
                <a16:creationId xmlns:a16="http://schemas.microsoft.com/office/drawing/2014/main" id="{FA6D0AE7-EDFF-0F65-7E2D-8146DFAA2833}"/>
              </a:ext>
            </a:extLst>
          </p:cNvPr>
          <p:cNvGraphicFramePr>
            <a:graphicFrameLocks noChangeAspect="1"/>
          </p:cNvGraphicFramePr>
          <p:nvPr>
            <p:extLst>
              <p:ext uri="{D42A27DB-BD31-4B8C-83A1-F6EECF244321}">
                <p14:modId xmlns:p14="http://schemas.microsoft.com/office/powerpoint/2010/main" val="1691062515"/>
              </p:ext>
            </p:extLst>
          </p:nvPr>
        </p:nvGraphicFramePr>
        <p:xfrm>
          <a:off x="909637" y="1801813"/>
          <a:ext cx="5186363" cy="4127500"/>
        </p:xfrm>
        <a:graphic>
          <a:graphicData uri="http://schemas.openxmlformats.org/presentationml/2006/ole">
            <mc:AlternateContent xmlns:mc="http://schemas.openxmlformats.org/markup-compatibility/2006">
              <mc:Choice xmlns:v="urn:schemas-microsoft-com:vml" Requires="v">
                <p:oleObj name="Document" r:id="rId2" imgW="5486400" imgH="4127500" progId="Word.Document.12">
                  <p:embed/>
                </p:oleObj>
              </mc:Choice>
              <mc:Fallback>
                <p:oleObj name="Document" r:id="rId2" imgW="5486400" imgH="4127500" progId="Word.Document.12">
                  <p:embed/>
                  <p:pic>
                    <p:nvPicPr>
                      <p:cNvPr id="2" name="Object 1">
                        <a:extLst>
                          <a:ext uri="{FF2B5EF4-FFF2-40B4-BE49-F238E27FC236}">
                            <a16:creationId xmlns:a16="http://schemas.microsoft.com/office/drawing/2014/main" id="{600F3CD3-5B97-695B-C957-590CD09D0EAA}"/>
                          </a:ext>
                        </a:extLst>
                      </p:cNvPr>
                      <p:cNvPicPr/>
                      <p:nvPr/>
                    </p:nvPicPr>
                    <p:blipFill>
                      <a:blip r:embed="rId3"/>
                      <a:stretch>
                        <a:fillRect/>
                      </a:stretch>
                    </p:blipFill>
                    <p:spPr>
                      <a:xfrm>
                        <a:off x="909637" y="1801813"/>
                        <a:ext cx="5186363" cy="4127500"/>
                      </a:xfrm>
                      <a:prstGeom prst="rect">
                        <a:avLst/>
                      </a:prstGeom>
                    </p:spPr>
                  </p:pic>
                </p:oleObj>
              </mc:Fallback>
            </mc:AlternateContent>
          </a:graphicData>
        </a:graphic>
      </p:graphicFrame>
      <p:graphicFrame>
        <p:nvGraphicFramePr>
          <p:cNvPr id="5" name="Object 4">
            <a:extLst>
              <a:ext uri="{FF2B5EF4-FFF2-40B4-BE49-F238E27FC236}">
                <a16:creationId xmlns:a16="http://schemas.microsoft.com/office/drawing/2014/main" id="{7304D798-DAA6-2778-5CE0-3266E89FE622}"/>
              </a:ext>
            </a:extLst>
          </p:cNvPr>
          <p:cNvGraphicFramePr>
            <a:graphicFrameLocks noChangeAspect="1"/>
          </p:cNvGraphicFramePr>
          <p:nvPr>
            <p:extLst>
              <p:ext uri="{D42A27DB-BD31-4B8C-83A1-F6EECF244321}">
                <p14:modId xmlns:p14="http://schemas.microsoft.com/office/powerpoint/2010/main" val="2468017193"/>
              </p:ext>
            </p:extLst>
          </p:nvPr>
        </p:nvGraphicFramePr>
        <p:xfrm>
          <a:off x="6381750" y="1731800"/>
          <a:ext cx="3859530" cy="5126200"/>
        </p:xfrm>
        <a:graphic>
          <a:graphicData uri="http://schemas.openxmlformats.org/presentationml/2006/ole">
            <mc:AlternateContent xmlns:mc="http://schemas.openxmlformats.org/markup-compatibility/2006">
              <mc:Choice xmlns:v="urn:schemas-microsoft-com:vml" Requires="v">
                <p:oleObj name="Document" r:id="rId4" imgW="5486400" imgH="8229600" progId="Word.Document.12">
                  <p:embed/>
                </p:oleObj>
              </mc:Choice>
              <mc:Fallback>
                <p:oleObj name="Document" r:id="rId4" imgW="5486400" imgH="8229600" progId="Word.Document.12">
                  <p:embed/>
                  <p:pic>
                    <p:nvPicPr>
                      <p:cNvPr id="2" name="Object 1">
                        <a:extLst>
                          <a:ext uri="{FF2B5EF4-FFF2-40B4-BE49-F238E27FC236}">
                            <a16:creationId xmlns:a16="http://schemas.microsoft.com/office/drawing/2014/main" id="{CDF05D99-0219-95C0-1BE8-A7C3EA32AEE5}"/>
                          </a:ext>
                        </a:extLst>
                      </p:cNvPr>
                      <p:cNvPicPr/>
                      <p:nvPr/>
                    </p:nvPicPr>
                    <p:blipFill>
                      <a:blip r:embed="rId5"/>
                      <a:stretch>
                        <a:fillRect/>
                      </a:stretch>
                    </p:blipFill>
                    <p:spPr>
                      <a:xfrm>
                        <a:off x="6381750" y="1731800"/>
                        <a:ext cx="3859530" cy="5126200"/>
                      </a:xfrm>
                      <a:prstGeom prst="rect">
                        <a:avLst/>
                      </a:prstGeom>
                    </p:spPr>
                  </p:pic>
                </p:oleObj>
              </mc:Fallback>
            </mc:AlternateContent>
          </a:graphicData>
        </a:graphic>
      </p:graphicFrame>
    </p:spTree>
    <p:extLst>
      <p:ext uri="{BB962C8B-B14F-4D97-AF65-F5344CB8AC3E}">
        <p14:creationId xmlns:p14="http://schemas.microsoft.com/office/powerpoint/2010/main" val="2465984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82F6585-1599-559B-5ED7-F9235D38EA2C}"/>
              </a:ext>
            </a:extLst>
          </p:cNvPr>
          <p:cNvSpPr txBox="1"/>
          <p:nvPr/>
        </p:nvSpPr>
        <p:spPr>
          <a:xfrm>
            <a:off x="2483643" y="1908199"/>
            <a:ext cx="7224713" cy="3041602"/>
          </a:xfrm>
          <a:prstGeom prst="rect">
            <a:avLst/>
          </a:prstGeom>
          <a:noFill/>
        </p:spPr>
        <p:txBody>
          <a:bodyPr wrap="square">
            <a:spAutoFit/>
          </a:bodyPr>
          <a:lstStyle/>
          <a:p>
            <a:pPr marL="0" marR="0">
              <a:lnSpc>
                <a:spcPct val="115000"/>
              </a:lnSpc>
              <a:spcAft>
                <a:spcPts val="800"/>
              </a:spcAft>
            </a:pP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The </a:t>
            </a:r>
            <a:r>
              <a:rPr lang="en-US" sz="2400" i="1" kern="100" dirty="0" err="1">
                <a:effectLst/>
                <a:latin typeface="Times New Roman" panose="02020603050405020304" pitchFamily="18" charset="0"/>
                <a:ea typeface="Aptos" panose="020B0004020202020204" pitchFamily="34" charset="0"/>
                <a:cs typeface="Times New Roman" panose="02020603050405020304" pitchFamily="18" charset="0"/>
              </a:rPr>
              <a:t>Ongwen</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case is still one of the most complex cases at the ICC, and presents a myriad of issues which are fundamental to international criminal law and whether international justice can attain legitimacy.  The </a:t>
            </a:r>
            <a:r>
              <a:rPr lang="en-US" sz="2400" kern="100" dirty="0" err="1">
                <a:effectLst/>
                <a:latin typeface="Times New Roman" panose="02020603050405020304" pitchFamily="18" charset="0"/>
                <a:ea typeface="Aptos" panose="020B0004020202020204" pitchFamily="34" charset="0"/>
                <a:cs typeface="Times New Roman" panose="02020603050405020304" pitchFamily="18" charset="0"/>
              </a:rPr>
              <a:t>Defence</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in the </a:t>
            </a:r>
            <a:r>
              <a:rPr lang="en-US" sz="2400" i="1" kern="100" dirty="0" err="1">
                <a:effectLst/>
                <a:latin typeface="Times New Roman" panose="02020603050405020304" pitchFamily="18" charset="0"/>
                <a:ea typeface="Aptos" panose="020B0004020202020204" pitchFamily="34" charset="0"/>
                <a:cs typeface="Times New Roman" panose="02020603050405020304" pitchFamily="18" charset="0"/>
              </a:rPr>
              <a:t>Ongwen</a:t>
            </a:r>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 case challenged the default settings of the ICC in respect to its white supremacy, racism, culturalism and lack of access to justice for the disabled. </a:t>
            </a:r>
            <a:endParaRPr lang="en-US" sz="14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id="{D6A262F7-7380-ABEB-2E1D-D1D79316AAAB}"/>
              </a:ext>
            </a:extLst>
          </p:cNvPr>
          <p:cNvSpPr>
            <a:spLocks noGrp="1"/>
          </p:cNvSpPr>
          <p:nvPr>
            <p:ph type="sldNum" sz="quarter" idx="12"/>
          </p:nvPr>
        </p:nvSpPr>
        <p:spPr/>
        <p:txBody>
          <a:bodyPr/>
          <a:lstStyle/>
          <a:p>
            <a:fld id="{39B536CA-5969-439F-B721-2F7365CF4F45}" type="slidenum">
              <a:rPr lang="en-US" smtClean="0"/>
              <a:t>3</a:t>
            </a:fld>
            <a:endParaRPr lang="en-US"/>
          </a:p>
        </p:txBody>
      </p:sp>
    </p:spTree>
    <p:extLst>
      <p:ext uri="{BB962C8B-B14F-4D97-AF65-F5344CB8AC3E}">
        <p14:creationId xmlns:p14="http://schemas.microsoft.com/office/powerpoint/2010/main" val="4110085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2D1E7270-C97B-1BC8-B850-B2D8595E6D6B}"/>
              </a:ext>
            </a:extLst>
          </p:cNvPr>
          <p:cNvGraphicFramePr>
            <a:graphicFrameLocks noChangeAspect="1"/>
          </p:cNvGraphicFramePr>
          <p:nvPr>
            <p:extLst>
              <p:ext uri="{D42A27DB-BD31-4B8C-83A1-F6EECF244321}">
                <p14:modId xmlns:p14="http://schemas.microsoft.com/office/powerpoint/2010/main" val="3186710464"/>
              </p:ext>
            </p:extLst>
          </p:nvPr>
        </p:nvGraphicFramePr>
        <p:xfrm>
          <a:off x="3355975" y="167481"/>
          <a:ext cx="5480050" cy="6523037"/>
        </p:xfrm>
        <a:graphic>
          <a:graphicData uri="http://schemas.openxmlformats.org/presentationml/2006/ole">
            <mc:AlternateContent xmlns:mc="http://schemas.openxmlformats.org/markup-compatibility/2006">
              <mc:Choice xmlns:v="urn:schemas-microsoft-com:vml" Requires="v">
                <p:oleObj name="Document" r:id="rId2" imgW="5479475" imgH="6522894" progId="Word.Document.12">
                  <p:embed/>
                </p:oleObj>
              </mc:Choice>
              <mc:Fallback>
                <p:oleObj name="Document" r:id="rId2" imgW="5479475" imgH="6522894" progId="Word.Document.12">
                  <p:embed/>
                  <p:pic>
                    <p:nvPicPr>
                      <p:cNvPr id="2" name="Object 1">
                        <a:extLst>
                          <a:ext uri="{FF2B5EF4-FFF2-40B4-BE49-F238E27FC236}">
                            <a16:creationId xmlns:a16="http://schemas.microsoft.com/office/drawing/2014/main" id="{2D1E7270-C97B-1BC8-B850-B2D8595E6D6B}"/>
                          </a:ext>
                        </a:extLst>
                      </p:cNvPr>
                      <p:cNvPicPr/>
                      <p:nvPr/>
                    </p:nvPicPr>
                    <p:blipFill>
                      <a:blip r:embed="rId3"/>
                      <a:stretch>
                        <a:fillRect/>
                      </a:stretch>
                    </p:blipFill>
                    <p:spPr>
                      <a:xfrm>
                        <a:off x="3355975" y="167481"/>
                        <a:ext cx="5480050" cy="6523037"/>
                      </a:xfrm>
                      <a:prstGeom prst="rect">
                        <a:avLst/>
                      </a:prstGeom>
                    </p:spPr>
                  </p:pic>
                </p:oleObj>
              </mc:Fallback>
            </mc:AlternateContent>
          </a:graphicData>
        </a:graphic>
      </p:graphicFrame>
      <p:sp>
        <p:nvSpPr>
          <p:cNvPr id="3" name="Slide Number Placeholder 2">
            <a:extLst>
              <a:ext uri="{FF2B5EF4-FFF2-40B4-BE49-F238E27FC236}">
                <a16:creationId xmlns:a16="http://schemas.microsoft.com/office/drawing/2014/main" id="{69C41EE9-722A-5E2B-0B94-7C2140F35CB5}"/>
              </a:ext>
            </a:extLst>
          </p:cNvPr>
          <p:cNvSpPr>
            <a:spLocks noGrp="1"/>
          </p:cNvSpPr>
          <p:nvPr>
            <p:ph type="sldNum" sz="quarter" idx="12"/>
          </p:nvPr>
        </p:nvSpPr>
        <p:spPr/>
        <p:txBody>
          <a:bodyPr/>
          <a:lstStyle/>
          <a:p>
            <a:fld id="{39B536CA-5969-439F-B721-2F7365CF4F45}" type="slidenum">
              <a:rPr lang="en-US" smtClean="0"/>
              <a:t>4</a:t>
            </a:fld>
            <a:endParaRPr lang="en-US"/>
          </a:p>
        </p:txBody>
      </p:sp>
    </p:spTree>
    <p:extLst>
      <p:ext uri="{BB962C8B-B14F-4D97-AF65-F5344CB8AC3E}">
        <p14:creationId xmlns:p14="http://schemas.microsoft.com/office/powerpoint/2010/main" val="3162029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29988D-861F-4917-8FA4-79D070756C26}"/>
              </a:ext>
            </a:extLst>
          </p:cNvPr>
          <p:cNvSpPr txBox="1"/>
          <p:nvPr/>
        </p:nvSpPr>
        <p:spPr>
          <a:xfrm>
            <a:off x="5400675" y="1867079"/>
            <a:ext cx="6170399" cy="3693319"/>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About the book</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Chapter 1</a:t>
            </a:r>
            <a:r>
              <a:rPr lang="en-US" dirty="0">
                <a:latin typeface="Times New Roman" panose="02020603050405020304" pitchFamily="18" charset="0"/>
                <a:cs typeface="Times New Roman" panose="02020603050405020304" pitchFamily="18" charset="0"/>
              </a:rPr>
              <a:t> demonstrates how the </a:t>
            </a:r>
            <a:r>
              <a:rPr lang="en-US" dirty="0" err="1">
                <a:latin typeface="Times New Roman" panose="02020603050405020304" pitchFamily="18" charset="0"/>
                <a:cs typeface="Times New Roman" panose="02020603050405020304" pitchFamily="18" charset="0"/>
              </a:rPr>
              <a:t>Ongwen</a:t>
            </a:r>
            <a:r>
              <a:rPr lang="en-US" dirty="0">
                <a:latin typeface="Times New Roman" panose="02020603050405020304" pitchFamily="18" charset="0"/>
                <a:cs typeface="Times New Roman" panose="02020603050405020304" pitchFamily="18" charset="0"/>
              </a:rPr>
              <a:t> Trial Chamber’s biases and </a:t>
            </a:r>
            <a:r>
              <a:rPr lang="en-US" dirty="0" err="1">
                <a:latin typeface="Times New Roman" panose="02020603050405020304" pitchFamily="18" charset="0"/>
                <a:cs typeface="Times New Roman" panose="02020603050405020304" pitchFamily="18" charset="0"/>
              </a:rPr>
              <a:t>blindspots</a:t>
            </a:r>
            <a:r>
              <a:rPr lang="en-US" dirty="0">
                <a:latin typeface="Times New Roman" panose="02020603050405020304" pitchFamily="18" charset="0"/>
                <a:cs typeface="Times New Roman" panose="02020603050405020304" pitchFamily="18" charset="0"/>
              </a:rPr>
              <a:t> in respect to race and culture impacted its jurisprudence, resulting in its rejection of the mental illness and duress affirmative </a:t>
            </a:r>
            <a:r>
              <a:rPr lang="en-US" dirty="0" err="1">
                <a:latin typeface="Times New Roman" panose="02020603050405020304" pitchFamily="18" charset="0"/>
                <a:cs typeface="Times New Roman" panose="02020603050405020304" pitchFamily="18" charset="0"/>
              </a:rPr>
              <a:t>defences</a:t>
            </a:r>
            <a:r>
              <a:rPr lang="en-US" dirty="0">
                <a:latin typeface="Times New Roman" panose="02020603050405020304" pitchFamily="18" charset="0"/>
                <a:cs typeface="Times New Roman" panose="02020603050405020304" pitchFamily="18" charset="0"/>
              </a:rPr>
              <a:t> and any relevance of, and role for Acholi traditional justice in its sentencing.  </a:t>
            </a: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Chapter 2</a:t>
            </a:r>
            <a:r>
              <a:rPr lang="en-US" dirty="0">
                <a:latin typeface="Times New Roman" panose="02020603050405020304" pitchFamily="18" charset="0"/>
                <a:cs typeface="Times New Roman" panose="02020603050405020304" pitchFamily="18" charset="0"/>
              </a:rPr>
              <a:t> focuses on the Trial Chamber’s failure to reasonably accommodate Mr. </a:t>
            </a:r>
            <a:r>
              <a:rPr lang="en-US" dirty="0" err="1">
                <a:latin typeface="Times New Roman" panose="02020603050405020304" pitchFamily="18" charset="0"/>
                <a:cs typeface="Times New Roman" panose="02020603050405020304" pitchFamily="18" charset="0"/>
              </a:rPr>
              <a:t>Ongwen</a:t>
            </a:r>
            <a:r>
              <a:rPr lang="en-US" dirty="0">
                <a:latin typeface="Times New Roman" panose="02020603050405020304" pitchFamily="18" charset="0"/>
                <a:cs typeface="Times New Roman" panose="02020603050405020304" pitchFamily="18" charset="0"/>
              </a:rPr>
              <a:t>, a mentally disabled defendant and provide equal access to justice for him, resulting in a violation of his fair trial rights.  </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Chief Charles A. Taku, Lead Counsel in </a:t>
            </a:r>
            <a:r>
              <a:rPr lang="en-US" i="1" dirty="0" err="1">
                <a:latin typeface="Times New Roman" panose="02020603050405020304" pitchFamily="18" charset="0"/>
                <a:cs typeface="Times New Roman" panose="02020603050405020304" pitchFamily="18" charset="0"/>
              </a:rPr>
              <a:t>Ongwen</a:t>
            </a:r>
            <a:r>
              <a:rPr lang="en-US" dirty="0">
                <a:latin typeface="Times New Roman" panose="02020603050405020304" pitchFamily="18" charset="0"/>
                <a:cs typeface="Times New Roman" panose="02020603050405020304" pitchFamily="18" charset="0"/>
              </a:rPr>
              <a:t>, contributed the Introduction to the book. </a:t>
            </a:r>
          </a:p>
        </p:txBody>
      </p:sp>
      <p:pic>
        <p:nvPicPr>
          <p:cNvPr id="2" name="Picture 2">
            <a:extLst>
              <a:ext uri="{FF2B5EF4-FFF2-40B4-BE49-F238E27FC236}">
                <a16:creationId xmlns:a16="http://schemas.microsoft.com/office/drawing/2014/main" id="{4F9631C8-D57C-A91A-4A2D-A62CB0142C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0926" y="428625"/>
            <a:ext cx="4228528" cy="60007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1ABB764-BA9E-584A-4C6C-0D18DAB5EC73}"/>
              </a:ext>
            </a:extLst>
          </p:cNvPr>
          <p:cNvSpPr txBox="1"/>
          <p:nvPr/>
        </p:nvSpPr>
        <p:spPr>
          <a:xfrm>
            <a:off x="5400675" y="700087"/>
            <a:ext cx="6272212" cy="1015663"/>
          </a:xfrm>
          <a:prstGeom prst="rect">
            <a:avLst/>
          </a:prstGeom>
          <a:noFill/>
        </p:spPr>
        <p:txBody>
          <a:bodyPr wrap="square" rtlCol="0">
            <a:spAutoFit/>
          </a:bodyPr>
          <a:lstStyle/>
          <a:p>
            <a:r>
              <a:rPr lang="en-US" altLang="en-US" sz="2000" b="1" dirty="0">
                <a:solidFill>
                  <a:srgbClr val="111111"/>
                </a:solidFill>
                <a:latin typeface="Aptos" panose="020B0004020202020204" pitchFamily="34" charset="0"/>
                <a:cs typeface="Times New Roman" panose="02020603050405020304" pitchFamily="18" charset="0"/>
              </a:rPr>
              <a:t>Race, Culture and Mental Illness in the International Criminal Court’s </a:t>
            </a:r>
            <a:r>
              <a:rPr lang="en-US" altLang="en-US" sz="2000" b="1" dirty="0" err="1">
                <a:solidFill>
                  <a:srgbClr val="111111"/>
                </a:solidFill>
                <a:latin typeface="Aptos" panose="020B0004020202020204" pitchFamily="34" charset="0"/>
                <a:cs typeface="Times New Roman" panose="02020603050405020304" pitchFamily="18" charset="0"/>
              </a:rPr>
              <a:t>Ongwen</a:t>
            </a:r>
            <a:r>
              <a:rPr lang="en-US" altLang="en-US" sz="2000" b="1" dirty="0">
                <a:solidFill>
                  <a:srgbClr val="111111"/>
                </a:solidFill>
                <a:latin typeface="Aptos" panose="020B0004020202020204" pitchFamily="34" charset="0"/>
                <a:cs typeface="Times New Roman" panose="02020603050405020304" pitchFamily="18" charset="0"/>
              </a:rPr>
              <a:t> Judgment: Biases and </a:t>
            </a:r>
            <a:r>
              <a:rPr lang="en-US" altLang="en-US" sz="2000" b="1" dirty="0" err="1">
                <a:solidFill>
                  <a:srgbClr val="111111"/>
                </a:solidFill>
                <a:latin typeface="Aptos" panose="020B0004020202020204" pitchFamily="34" charset="0"/>
                <a:cs typeface="Times New Roman" panose="02020603050405020304" pitchFamily="18" charset="0"/>
              </a:rPr>
              <a:t>Blindspots</a:t>
            </a:r>
            <a:r>
              <a:rPr lang="en-US" altLang="en-US" sz="2000" b="1" dirty="0">
                <a:solidFill>
                  <a:srgbClr val="111111"/>
                </a:solidFill>
                <a:latin typeface="Aptos" panose="020B0004020202020204" pitchFamily="34" charset="0"/>
                <a:cs typeface="Times New Roman" panose="02020603050405020304" pitchFamily="18" charset="0"/>
              </a:rPr>
              <a:t>: Biases and Blind Spots</a:t>
            </a:r>
            <a:endParaRPr lang="en-US" altLang="en-US" sz="3200" b="1" dirty="0">
              <a:latin typeface="Aptos" panose="020B0004020202020204" pitchFamily="34"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FC87D4E9-2985-D206-40E8-F300D3C61F66}"/>
              </a:ext>
            </a:extLst>
          </p:cNvPr>
          <p:cNvSpPr>
            <a:spLocks noGrp="1"/>
          </p:cNvSpPr>
          <p:nvPr>
            <p:ph type="sldNum" sz="quarter" idx="12"/>
          </p:nvPr>
        </p:nvSpPr>
        <p:spPr/>
        <p:txBody>
          <a:bodyPr/>
          <a:lstStyle/>
          <a:p>
            <a:fld id="{39B536CA-5969-439F-B721-2F7365CF4F45}" type="slidenum">
              <a:rPr lang="en-US" smtClean="0"/>
              <a:t>5</a:t>
            </a:fld>
            <a:endParaRPr lang="en-US"/>
          </a:p>
        </p:txBody>
      </p:sp>
    </p:spTree>
    <p:extLst>
      <p:ext uri="{BB962C8B-B14F-4D97-AF65-F5344CB8AC3E}">
        <p14:creationId xmlns:p14="http://schemas.microsoft.com/office/powerpoint/2010/main" val="3582415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01EF0BC6-B2D0-1C0D-4A4B-1A037D1420D7}"/>
              </a:ext>
            </a:extLst>
          </p:cNvPr>
          <p:cNvGraphicFramePr>
            <a:graphicFrameLocks noChangeAspect="1"/>
          </p:cNvGraphicFramePr>
          <p:nvPr>
            <p:extLst>
              <p:ext uri="{D42A27DB-BD31-4B8C-83A1-F6EECF244321}">
                <p14:modId xmlns:p14="http://schemas.microsoft.com/office/powerpoint/2010/main" val="3143348196"/>
              </p:ext>
            </p:extLst>
          </p:nvPr>
        </p:nvGraphicFramePr>
        <p:xfrm>
          <a:off x="3352800" y="1571625"/>
          <a:ext cx="5486400" cy="4800600"/>
        </p:xfrm>
        <a:graphic>
          <a:graphicData uri="http://schemas.openxmlformats.org/presentationml/2006/ole">
            <mc:AlternateContent xmlns:mc="http://schemas.openxmlformats.org/markup-compatibility/2006">
              <mc:Choice xmlns:v="urn:schemas-microsoft-com:vml" Requires="v">
                <p:oleObj name="Document" r:id="rId2" imgW="5486400" imgH="4800600" progId="Word.Document.12">
                  <p:embed/>
                </p:oleObj>
              </mc:Choice>
              <mc:Fallback>
                <p:oleObj name="Document" r:id="rId2" imgW="5486400" imgH="4800600" progId="Word.Document.12">
                  <p:embed/>
                  <p:pic>
                    <p:nvPicPr>
                      <p:cNvPr id="0" name=""/>
                      <p:cNvPicPr/>
                      <p:nvPr/>
                    </p:nvPicPr>
                    <p:blipFill>
                      <a:blip r:embed="rId3"/>
                      <a:stretch>
                        <a:fillRect/>
                      </a:stretch>
                    </p:blipFill>
                    <p:spPr>
                      <a:xfrm>
                        <a:off x="3352800" y="1571625"/>
                        <a:ext cx="5486400" cy="4800600"/>
                      </a:xfrm>
                      <a:prstGeom prst="rect">
                        <a:avLst/>
                      </a:prstGeom>
                    </p:spPr>
                  </p:pic>
                </p:oleObj>
              </mc:Fallback>
            </mc:AlternateContent>
          </a:graphicData>
        </a:graphic>
      </p:graphicFrame>
      <p:graphicFrame>
        <p:nvGraphicFramePr>
          <p:cNvPr id="3" name="Object 2">
            <a:extLst>
              <a:ext uri="{FF2B5EF4-FFF2-40B4-BE49-F238E27FC236}">
                <a16:creationId xmlns:a16="http://schemas.microsoft.com/office/drawing/2014/main" id="{1D7B38FF-5EED-0DAC-706F-41A6D45F984B}"/>
              </a:ext>
            </a:extLst>
          </p:cNvPr>
          <p:cNvGraphicFramePr>
            <a:graphicFrameLocks noChangeAspect="1"/>
          </p:cNvGraphicFramePr>
          <p:nvPr>
            <p:extLst>
              <p:ext uri="{D42A27DB-BD31-4B8C-83A1-F6EECF244321}">
                <p14:modId xmlns:p14="http://schemas.microsoft.com/office/powerpoint/2010/main" val="1934149724"/>
              </p:ext>
            </p:extLst>
          </p:nvPr>
        </p:nvGraphicFramePr>
        <p:xfrm>
          <a:off x="3859213" y="752475"/>
          <a:ext cx="5486400" cy="393700"/>
        </p:xfrm>
        <a:graphic>
          <a:graphicData uri="http://schemas.openxmlformats.org/presentationml/2006/ole">
            <mc:AlternateContent xmlns:mc="http://schemas.openxmlformats.org/markup-compatibility/2006">
              <mc:Choice xmlns:v="urn:schemas-microsoft-com:vml" Requires="v">
                <p:oleObj name="Document" r:id="rId4" imgW="5486400" imgH="393700" progId="Word.Document.12">
                  <p:embed/>
                </p:oleObj>
              </mc:Choice>
              <mc:Fallback>
                <p:oleObj name="Document" r:id="rId4" imgW="5486400" imgH="393700" progId="Word.Document.12">
                  <p:embed/>
                  <p:pic>
                    <p:nvPicPr>
                      <p:cNvPr id="2" name="Object 1">
                        <a:extLst>
                          <a:ext uri="{FF2B5EF4-FFF2-40B4-BE49-F238E27FC236}">
                            <a16:creationId xmlns:a16="http://schemas.microsoft.com/office/drawing/2014/main" id="{6300FE22-A391-AAF1-9FD3-C7DDF40777C2}"/>
                          </a:ext>
                        </a:extLst>
                      </p:cNvPr>
                      <p:cNvPicPr/>
                      <p:nvPr/>
                    </p:nvPicPr>
                    <p:blipFill>
                      <a:blip r:embed="rId5"/>
                      <a:stretch>
                        <a:fillRect/>
                      </a:stretch>
                    </p:blipFill>
                    <p:spPr>
                      <a:xfrm>
                        <a:off x="3859213" y="752475"/>
                        <a:ext cx="5486400" cy="393700"/>
                      </a:xfrm>
                      <a:prstGeom prst="rect">
                        <a:avLst/>
                      </a:prstGeom>
                    </p:spPr>
                  </p:pic>
                </p:oleObj>
              </mc:Fallback>
            </mc:AlternateContent>
          </a:graphicData>
        </a:graphic>
      </p:graphicFrame>
      <p:sp>
        <p:nvSpPr>
          <p:cNvPr id="4" name="Slide Number Placeholder 3">
            <a:extLst>
              <a:ext uri="{FF2B5EF4-FFF2-40B4-BE49-F238E27FC236}">
                <a16:creationId xmlns:a16="http://schemas.microsoft.com/office/drawing/2014/main" id="{C261C89B-7205-0022-171F-964F6574AF6B}"/>
              </a:ext>
            </a:extLst>
          </p:cNvPr>
          <p:cNvSpPr>
            <a:spLocks noGrp="1"/>
          </p:cNvSpPr>
          <p:nvPr>
            <p:ph type="sldNum" sz="quarter" idx="12"/>
          </p:nvPr>
        </p:nvSpPr>
        <p:spPr/>
        <p:txBody>
          <a:bodyPr/>
          <a:lstStyle/>
          <a:p>
            <a:fld id="{39B536CA-5969-439F-B721-2F7365CF4F45}" type="slidenum">
              <a:rPr lang="en-US" smtClean="0"/>
              <a:t>6</a:t>
            </a:fld>
            <a:endParaRPr lang="en-US"/>
          </a:p>
        </p:txBody>
      </p:sp>
    </p:spTree>
    <p:extLst>
      <p:ext uri="{BB962C8B-B14F-4D97-AF65-F5344CB8AC3E}">
        <p14:creationId xmlns:p14="http://schemas.microsoft.com/office/powerpoint/2010/main" val="2652969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D852D99-4A1E-10DA-F818-CE993C6EF766}"/>
              </a:ext>
            </a:extLst>
          </p:cNvPr>
          <p:cNvSpPr txBox="1"/>
          <p:nvPr/>
        </p:nvSpPr>
        <p:spPr>
          <a:xfrm>
            <a:off x="1338262" y="1064730"/>
            <a:ext cx="9515475" cy="4728539"/>
          </a:xfrm>
          <a:prstGeom prst="rect">
            <a:avLst/>
          </a:prstGeom>
          <a:noFill/>
        </p:spPr>
        <p:txBody>
          <a:bodyPr wrap="square">
            <a:spAutoFit/>
          </a:bodyPr>
          <a:lstStyle/>
          <a:p>
            <a:pPr marL="0" marR="0">
              <a:lnSpc>
                <a:spcPct val="115000"/>
              </a:lnSpc>
              <a:spcAft>
                <a:spcPts val="800"/>
              </a:spcAft>
              <a:buNone/>
            </a:pPr>
            <a:r>
              <a:rPr lang="en-US" sz="1800" b="1" kern="100" dirty="0">
                <a:effectLst/>
                <a:latin typeface="Times New Roman" panose="02020603050405020304" pitchFamily="18" charset="0"/>
                <a:ea typeface="Aptos" panose="020B0004020202020204" pitchFamily="34" charset="0"/>
                <a:cs typeface="Times New Roman" panose="02020603050405020304" pitchFamily="18" charset="0"/>
              </a:rPr>
              <a:t>Article 31 Grounds for excluding criminal responsibility </a:t>
            </a:r>
            <a:endParaRPr lang="en-US" sz="1600" b="1"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1. In addition to other grounds for excluding criminal responsibility provided for in this Statute, a person shall not be criminally responsible if, at the time of that person’s conduct: </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(a) The person suffers from a mental disease or defect that destroys that person’s capacity to appreciate the unlawfulness or nature of his or her conduct, or capacity to control his or her conduct to conform to the requirements of law. . . </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Aft>
                <a:spcPts val="800"/>
              </a:spcAft>
              <a:buNone/>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(d) The conduct which is alleged to constitute a crime within the jurisdiction of the Court has been caused by duress resulting from a threat of imminent death or of continuing or imminent serious bodily harm against that person or another person, and the person acts necessarily and reasonably to avoid this threat, provided that the person does not intend to cause a greater harm than the one sought to be avoided. Such a threat may either be: </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457200">
              <a:lnSpc>
                <a:spcPct val="115000"/>
              </a:lnSpc>
              <a:spcAft>
                <a:spcPts val="800"/>
              </a:spcAft>
              <a:buNone/>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a:t>
            </a:r>
            <a:r>
              <a:rPr lang="en-US" sz="1800" kern="100" dirty="0" err="1">
                <a:effectLst/>
                <a:latin typeface="Times New Roman" panose="02020603050405020304" pitchFamily="18" charset="0"/>
                <a:ea typeface="Aptos" panose="020B0004020202020204" pitchFamily="34" charset="0"/>
                <a:cs typeface="Times New Roman" panose="02020603050405020304" pitchFamily="18" charset="0"/>
              </a:rPr>
              <a:t>i</a:t>
            </a: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Made by other persons; or </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457200">
              <a:lnSpc>
                <a:spcPct val="115000"/>
              </a:lnSpc>
              <a:spcAft>
                <a:spcPts val="800"/>
              </a:spcAft>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(ii) Constituted by other circumstances beyond that person’s control. </a:t>
            </a:r>
            <a:endParaRPr lang="en-US" sz="1600" kern="100" dirty="0">
              <a:effectLst/>
              <a:latin typeface="Aptos" panose="020B0004020202020204" pitchFamily="34" charset="0"/>
              <a:ea typeface="Aptos" panose="020B0004020202020204" pitchFamily="34" charset="0"/>
              <a:cs typeface="Times New Roman" panose="02020603050405020304" pitchFamily="18" charset="0"/>
            </a:endParaRPr>
          </a:p>
        </p:txBody>
      </p:sp>
      <p:sp>
        <p:nvSpPr>
          <p:cNvPr id="2" name="Slide Number Placeholder 1">
            <a:extLst>
              <a:ext uri="{FF2B5EF4-FFF2-40B4-BE49-F238E27FC236}">
                <a16:creationId xmlns:a16="http://schemas.microsoft.com/office/drawing/2014/main" id="{94B6F340-F64D-237A-0AD8-25966D5ACE88}"/>
              </a:ext>
            </a:extLst>
          </p:cNvPr>
          <p:cNvSpPr>
            <a:spLocks noGrp="1"/>
          </p:cNvSpPr>
          <p:nvPr>
            <p:ph type="sldNum" sz="quarter" idx="12"/>
          </p:nvPr>
        </p:nvSpPr>
        <p:spPr/>
        <p:txBody>
          <a:bodyPr/>
          <a:lstStyle/>
          <a:p>
            <a:fld id="{39B536CA-5969-439F-B721-2F7365CF4F45}" type="slidenum">
              <a:rPr lang="en-US" smtClean="0"/>
              <a:t>7</a:t>
            </a:fld>
            <a:endParaRPr lang="en-US"/>
          </a:p>
        </p:txBody>
      </p:sp>
    </p:spTree>
    <p:extLst>
      <p:ext uri="{BB962C8B-B14F-4D97-AF65-F5344CB8AC3E}">
        <p14:creationId xmlns:p14="http://schemas.microsoft.com/office/powerpoint/2010/main" val="35654725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E97A9EC-0B4B-76E7-A993-26AFECBAEF25}"/>
              </a:ext>
            </a:extLst>
          </p:cNvPr>
          <p:cNvSpPr txBox="1"/>
          <p:nvPr/>
        </p:nvSpPr>
        <p:spPr>
          <a:xfrm>
            <a:off x="1945480" y="2136338"/>
            <a:ext cx="8301037" cy="2862322"/>
          </a:xfrm>
          <a:prstGeom prst="rect">
            <a:avLst/>
          </a:prstGeom>
          <a:noFill/>
        </p:spPr>
        <p:txBody>
          <a:bodyPr wrap="square">
            <a:spAutoFit/>
          </a:bodyPr>
          <a:lstStyle/>
          <a:p>
            <a:r>
              <a:rPr lang="en-US" sz="2000" b="1" dirty="0" err="1">
                <a:latin typeface="Times New Roman" panose="02020603050405020304" pitchFamily="18" charset="0"/>
                <a:cs typeface="Times New Roman" panose="02020603050405020304" pitchFamily="18" charset="0"/>
              </a:rPr>
              <a:t>Defence</a:t>
            </a:r>
            <a:r>
              <a:rPr lang="en-US" sz="2000" b="1" dirty="0">
                <a:latin typeface="Times New Roman" panose="02020603050405020304" pitchFamily="18" charset="0"/>
                <a:cs typeface="Times New Roman" panose="02020603050405020304" pitchFamily="18" charset="0"/>
              </a:rPr>
              <a:t> Experts</a:t>
            </a:r>
            <a:r>
              <a:rPr lang="en-US" sz="2000" dirty="0">
                <a:latin typeface="Times New Roman" panose="02020603050405020304" pitchFamily="18" charset="0"/>
                <a:cs typeface="Times New Roman" panose="02020603050405020304" pitchFamily="18" charset="0"/>
              </a:rPr>
              <a:t>:  severe depressive illness, dissociative disorder (including dissociative identity disorder); PTSD; and  severe suicidal ideation and is at a very high risk of committing suicide.  Also depersonalization and derealization associated with dissociation, dissociative amnesia and symptoms of obsessive compulsive disorder</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Court-Appointed Expert</a:t>
            </a:r>
            <a:r>
              <a:rPr lang="en-US" sz="2000" dirty="0">
                <a:latin typeface="Times New Roman" panose="02020603050405020304" pitchFamily="18" charset="0"/>
                <a:cs typeface="Times New Roman" panose="02020603050405020304" pitchFamily="18" charset="0"/>
              </a:rPr>
              <a:t>:  Major Depressive Disorder (MDD); PTSD; and Other Specified Dissociative Disorder; labelled MDD and PTSD as severe.</a:t>
            </a:r>
          </a:p>
        </p:txBody>
      </p:sp>
      <p:sp>
        <p:nvSpPr>
          <p:cNvPr id="2" name="Title 1">
            <a:extLst>
              <a:ext uri="{FF2B5EF4-FFF2-40B4-BE49-F238E27FC236}">
                <a16:creationId xmlns:a16="http://schemas.microsoft.com/office/drawing/2014/main" id="{3B3891D1-40B0-8D47-EE62-913BBE5D4248}"/>
              </a:ext>
            </a:extLst>
          </p:cNvPr>
          <p:cNvSpPr txBox="1">
            <a:spLocks/>
          </p:cNvSpPr>
          <p:nvPr/>
        </p:nvSpPr>
        <p:spPr>
          <a:xfrm>
            <a:off x="2664618" y="950913"/>
            <a:ext cx="6862763" cy="80645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Mr. </a:t>
            </a:r>
            <a:r>
              <a:rPr lang="en-US" dirty="0" err="1"/>
              <a:t>Ongwen’s</a:t>
            </a:r>
            <a:r>
              <a:rPr lang="en-US" dirty="0"/>
              <a:t> Diagnoses</a:t>
            </a:r>
          </a:p>
        </p:txBody>
      </p:sp>
      <p:sp>
        <p:nvSpPr>
          <p:cNvPr id="4" name="Slide Number Placeholder 3">
            <a:extLst>
              <a:ext uri="{FF2B5EF4-FFF2-40B4-BE49-F238E27FC236}">
                <a16:creationId xmlns:a16="http://schemas.microsoft.com/office/drawing/2014/main" id="{5AADF7D2-4022-B5E0-2A0E-6CD1DA478E0B}"/>
              </a:ext>
            </a:extLst>
          </p:cNvPr>
          <p:cNvSpPr>
            <a:spLocks noGrp="1"/>
          </p:cNvSpPr>
          <p:nvPr>
            <p:ph type="sldNum" sz="quarter" idx="12"/>
          </p:nvPr>
        </p:nvSpPr>
        <p:spPr/>
        <p:txBody>
          <a:bodyPr/>
          <a:lstStyle/>
          <a:p>
            <a:fld id="{39B536CA-5969-439F-B721-2F7365CF4F45}" type="slidenum">
              <a:rPr lang="en-US" smtClean="0"/>
              <a:t>8</a:t>
            </a:fld>
            <a:endParaRPr lang="en-US"/>
          </a:p>
        </p:txBody>
      </p:sp>
    </p:spTree>
    <p:extLst>
      <p:ext uri="{BB962C8B-B14F-4D97-AF65-F5344CB8AC3E}">
        <p14:creationId xmlns:p14="http://schemas.microsoft.com/office/powerpoint/2010/main" val="3941819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27B5F-8E23-EC55-48BB-7A191623580B}"/>
              </a:ext>
            </a:extLst>
          </p:cNvPr>
          <p:cNvSpPr>
            <a:spLocks noGrp="1"/>
          </p:cNvSpPr>
          <p:nvPr>
            <p:ph type="ctrTitle"/>
          </p:nvPr>
        </p:nvSpPr>
        <p:spPr>
          <a:xfrm>
            <a:off x="1561485" y="737879"/>
            <a:ext cx="8877301" cy="825641"/>
          </a:xfrm>
        </p:spPr>
        <p:txBody>
          <a:bodyPr>
            <a:normAutofit/>
          </a:bodyPr>
          <a:lstStyle/>
          <a:p>
            <a:r>
              <a:rPr lang="en-US" sz="4400" dirty="0"/>
              <a:t>Trial Chamber’s Methodology Critique</a:t>
            </a:r>
          </a:p>
        </p:txBody>
      </p:sp>
      <p:graphicFrame>
        <p:nvGraphicFramePr>
          <p:cNvPr id="4" name="Object 3">
            <a:extLst>
              <a:ext uri="{FF2B5EF4-FFF2-40B4-BE49-F238E27FC236}">
                <a16:creationId xmlns:a16="http://schemas.microsoft.com/office/drawing/2014/main" id="{836DB08E-A1BF-CFF2-A297-224072A7A8FB}"/>
              </a:ext>
            </a:extLst>
          </p:cNvPr>
          <p:cNvGraphicFramePr>
            <a:graphicFrameLocks noChangeAspect="1"/>
          </p:cNvGraphicFramePr>
          <p:nvPr>
            <p:extLst>
              <p:ext uri="{D42A27DB-BD31-4B8C-83A1-F6EECF244321}">
                <p14:modId xmlns:p14="http://schemas.microsoft.com/office/powerpoint/2010/main" val="4007454587"/>
              </p:ext>
            </p:extLst>
          </p:nvPr>
        </p:nvGraphicFramePr>
        <p:xfrm>
          <a:off x="2125663" y="1782763"/>
          <a:ext cx="8443912" cy="4610100"/>
        </p:xfrm>
        <a:graphic>
          <a:graphicData uri="http://schemas.openxmlformats.org/presentationml/2006/ole">
            <mc:AlternateContent xmlns:mc="http://schemas.openxmlformats.org/markup-compatibility/2006">
              <mc:Choice xmlns:v="urn:schemas-microsoft-com:vml" Requires="v">
                <p:oleObj name="Document" r:id="rId2" imgW="5479475" imgH="2998233" progId="Word.Document.12">
                  <p:embed/>
                </p:oleObj>
              </mc:Choice>
              <mc:Fallback>
                <p:oleObj name="Document" r:id="rId2" imgW="5479475" imgH="2998233" progId="Word.Document.12">
                  <p:embed/>
                  <p:pic>
                    <p:nvPicPr>
                      <p:cNvPr id="2" name="Object 1">
                        <a:extLst>
                          <a:ext uri="{FF2B5EF4-FFF2-40B4-BE49-F238E27FC236}">
                            <a16:creationId xmlns:a16="http://schemas.microsoft.com/office/drawing/2014/main" id="{B0D6E73A-AD64-9A8E-1F6E-73707CE61E60}"/>
                          </a:ext>
                        </a:extLst>
                      </p:cNvPr>
                      <p:cNvPicPr/>
                      <p:nvPr/>
                    </p:nvPicPr>
                    <p:blipFill>
                      <a:blip r:embed="rId3"/>
                      <a:stretch>
                        <a:fillRect/>
                      </a:stretch>
                    </p:blipFill>
                    <p:spPr>
                      <a:xfrm>
                        <a:off x="2125663" y="1782763"/>
                        <a:ext cx="8443912" cy="4610100"/>
                      </a:xfrm>
                      <a:prstGeom prst="rect">
                        <a:avLst/>
                      </a:prstGeom>
                    </p:spPr>
                  </p:pic>
                </p:oleObj>
              </mc:Fallback>
            </mc:AlternateContent>
          </a:graphicData>
        </a:graphic>
      </p:graphicFrame>
    </p:spTree>
    <p:extLst>
      <p:ext uri="{BB962C8B-B14F-4D97-AF65-F5344CB8AC3E}">
        <p14:creationId xmlns:p14="http://schemas.microsoft.com/office/powerpoint/2010/main" val="23380210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31A19B2-DB0C-77C4-B372-71A185EBF040}"/>
              </a:ext>
            </a:extLst>
          </p:cNvPr>
          <p:cNvSpPr txBox="1">
            <a:spLocks/>
          </p:cNvSpPr>
          <p:nvPr/>
        </p:nvSpPr>
        <p:spPr>
          <a:xfrm>
            <a:off x="1657349" y="559533"/>
            <a:ext cx="8877301" cy="82564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Methodology Critique Prongs</a:t>
            </a:r>
          </a:p>
        </p:txBody>
      </p:sp>
      <p:sp>
        <p:nvSpPr>
          <p:cNvPr id="5" name="TextBox 4">
            <a:extLst>
              <a:ext uri="{FF2B5EF4-FFF2-40B4-BE49-F238E27FC236}">
                <a16:creationId xmlns:a16="http://schemas.microsoft.com/office/drawing/2014/main" id="{29BEA16F-0523-EB59-2BEE-FD674D241C2C}"/>
              </a:ext>
            </a:extLst>
          </p:cNvPr>
          <p:cNvSpPr txBox="1"/>
          <p:nvPr/>
        </p:nvSpPr>
        <p:spPr>
          <a:xfrm>
            <a:off x="795338" y="1497153"/>
            <a:ext cx="4876800" cy="4431983"/>
          </a:xfrm>
          <a:prstGeom prst="rect">
            <a:avLst/>
          </a:prstGeom>
          <a:noFill/>
        </p:spPr>
        <p:txBody>
          <a:bodyPr wrap="square" rtlCol="0">
            <a:spAutoFit/>
          </a:bodyPr>
          <a:lstStyle/>
          <a:p>
            <a:r>
              <a:rPr lang="en-US" sz="1600" b="1" dirty="0">
                <a:latin typeface="Times New Roman" panose="02020603050405020304" pitchFamily="18" charset="0"/>
                <a:cs typeface="Times New Roman" panose="02020603050405020304" pitchFamily="18" charset="0"/>
              </a:rPr>
              <a:t>#1 Blurring the role of </a:t>
            </a:r>
            <a:r>
              <a:rPr lang="en-US" sz="1600" b="1" dirty="0" err="1">
                <a:latin typeface="Times New Roman" panose="02020603050405020304" pitchFamily="18" charset="0"/>
                <a:cs typeface="Times New Roman" panose="02020603050405020304" pitchFamily="18" charset="0"/>
              </a:rPr>
              <a:t>Defence</a:t>
            </a:r>
            <a:r>
              <a:rPr lang="en-US" sz="1600" b="1" dirty="0">
                <a:latin typeface="Times New Roman" panose="02020603050405020304" pitchFamily="18" charset="0"/>
                <a:cs typeface="Times New Roman" panose="02020603050405020304" pitchFamily="18" charset="0"/>
              </a:rPr>
              <a:t> Experts (whether treating or forensic psychiatrists) </a:t>
            </a:r>
          </a:p>
          <a:p>
            <a:r>
              <a:rPr lang="en-US" sz="1600" b="1" dirty="0">
                <a:latin typeface="Times New Roman" panose="02020603050405020304" pitchFamily="18" charset="0"/>
                <a:cs typeface="Times New Roman" panose="02020603050405020304" pitchFamily="18" charset="0"/>
              </a:rPr>
              <a:t> </a:t>
            </a:r>
            <a:endParaRPr lang="en-US" sz="1600"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#2 Failure to apply “scientifically validated methods and tools” </a:t>
            </a:r>
          </a:p>
          <a:p>
            <a:endParaRPr lang="en-US" sz="1600"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#3 Unexpected contradictions between observations and final conclusions</a:t>
            </a:r>
          </a:p>
          <a:p>
            <a:endParaRPr lang="en-US" sz="1600"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#4 Failed to use other resources or collateral information to corroborate conclusions</a:t>
            </a:r>
          </a:p>
          <a:p>
            <a:endParaRPr lang="en-US" sz="1600"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#5  Explanations for excluding malingering were not satisfactory</a:t>
            </a:r>
          </a:p>
          <a:p>
            <a:endParaRPr lang="en-US" sz="1600" dirty="0">
              <a:latin typeface="Times New Roman" panose="02020603050405020304" pitchFamily="18" charset="0"/>
              <a:cs typeface="Times New Roman" panose="02020603050405020304" pitchFamily="18" charset="0"/>
            </a:endParaRPr>
          </a:p>
          <a:p>
            <a:r>
              <a:rPr lang="en-US" sz="1600" b="1" dirty="0">
                <a:latin typeface="Times New Roman" panose="02020603050405020304" pitchFamily="18" charset="0"/>
                <a:cs typeface="Times New Roman" panose="02020603050405020304" pitchFamily="18" charset="0"/>
              </a:rPr>
              <a:t>#6 Reports were general and not focused on relevant period of charges  </a:t>
            </a:r>
            <a:endParaRPr lang="en-US" sz="16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F66BBFF-DF73-4986-7135-213A90C27928}"/>
              </a:ext>
            </a:extLst>
          </p:cNvPr>
          <p:cNvSpPr txBox="1"/>
          <p:nvPr/>
        </p:nvSpPr>
        <p:spPr>
          <a:xfrm>
            <a:off x="5672137" y="1497153"/>
            <a:ext cx="5724523" cy="4278094"/>
          </a:xfrm>
          <a:prstGeom prst="rect">
            <a:avLst/>
          </a:prstGeom>
          <a:noFill/>
        </p:spPr>
        <p:txBody>
          <a:bodyPr wrap="square" rtlCol="0">
            <a:spAutoFit/>
          </a:bodyPr>
          <a:lstStyle/>
          <a:p>
            <a:pPr marL="285750"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Judgment’s “methodology critique” communicates a (not so) veiled criticism that the </a:t>
            </a:r>
            <a:r>
              <a:rPr lang="en-US" sz="1600" dirty="0" err="1">
                <a:latin typeface="Times New Roman" panose="02020603050405020304" pitchFamily="18" charset="0"/>
                <a:cs typeface="Times New Roman" panose="02020603050405020304" pitchFamily="18" charset="0"/>
              </a:rPr>
              <a:t>Defence</a:t>
            </a:r>
            <a:r>
              <a:rPr lang="en-US" sz="1600" dirty="0">
                <a:latin typeface="Times New Roman" panose="02020603050405020304" pitchFamily="18" charset="0"/>
                <a:cs typeface="Times New Roman" panose="02020603050405020304" pitchFamily="18" charset="0"/>
              </a:rPr>
              <a:t> Experts are incompetent and unqualified and should not be regarded as experts….but this critique is also personal because it is nearly impossible to separate out the “person” from the “professional conduct.” </a:t>
            </a:r>
          </a:p>
          <a:p>
            <a:pPr marL="285750" indent="-285750">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The race of the </a:t>
            </a:r>
            <a:r>
              <a:rPr lang="en-US" sz="1600" dirty="0" err="1">
                <a:latin typeface="Times New Roman" panose="02020603050405020304" pitchFamily="18" charset="0"/>
                <a:cs typeface="Times New Roman" panose="02020603050405020304" pitchFamily="18" charset="0"/>
              </a:rPr>
              <a:t>Defence</a:t>
            </a:r>
            <a:r>
              <a:rPr lang="en-US" sz="1600" dirty="0">
                <a:latin typeface="Times New Roman" panose="02020603050405020304" pitchFamily="18" charset="0"/>
                <a:cs typeface="Times New Roman" panose="02020603050405020304" pitchFamily="18" charset="0"/>
              </a:rPr>
              <a:t> Experts, both of whom are Black Ugandans, was never articulated as a factor by the Trial Chamber in reaching its conclusions. But, it becomes an issue in the Chamber’s choice and application of criteria for methodology. This is compounded by the Chamber’s failure to acknowledge even a possibility that its biases influenced its conclusion that the </a:t>
            </a:r>
            <a:r>
              <a:rPr lang="en-US" sz="1600" dirty="0" err="1">
                <a:latin typeface="Times New Roman" panose="02020603050405020304" pitchFamily="18" charset="0"/>
                <a:cs typeface="Times New Roman" panose="02020603050405020304" pitchFamily="18" charset="0"/>
              </a:rPr>
              <a:t>Defence</a:t>
            </a:r>
            <a:r>
              <a:rPr lang="en-US" sz="1600" dirty="0">
                <a:latin typeface="Times New Roman" panose="02020603050405020304" pitchFamily="18" charset="0"/>
                <a:cs typeface="Times New Roman" panose="02020603050405020304" pitchFamily="18" charset="0"/>
              </a:rPr>
              <a:t> Experts’ evidence is unreliable, based on its deficient methodology. The unarticulated biases of the Chamber make its position on reliability of the evidence even more suspect, given that the Chamber had accepted the expert status of both </a:t>
            </a:r>
            <a:r>
              <a:rPr lang="en-US" sz="1600" dirty="0" err="1">
                <a:latin typeface="Times New Roman" panose="02020603050405020304" pitchFamily="18" charset="0"/>
                <a:cs typeface="Times New Roman" panose="02020603050405020304" pitchFamily="18" charset="0"/>
              </a:rPr>
              <a:t>Defence</a:t>
            </a:r>
            <a:r>
              <a:rPr lang="en-US" sz="1600" dirty="0">
                <a:latin typeface="Times New Roman" panose="02020603050405020304" pitchFamily="18" charset="0"/>
                <a:cs typeface="Times New Roman" panose="02020603050405020304" pitchFamily="18" charset="0"/>
              </a:rPr>
              <a:t> Experts, as well as their reports, with no objection from the Prosecution. </a:t>
            </a:r>
          </a:p>
        </p:txBody>
      </p:sp>
      <p:sp>
        <p:nvSpPr>
          <p:cNvPr id="2" name="Slide Number Placeholder 1">
            <a:extLst>
              <a:ext uri="{FF2B5EF4-FFF2-40B4-BE49-F238E27FC236}">
                <a16:creationId xmlns:a16="http://schemas.microsoft.com/office/drawing/2014/main" id="{BD293550-BE87-4DC7-F0C4-5B1A00B93157}"/>
              </a:ext>
            </a:extLst>
          </p:cNvPr>
          <p:cNvSpPr>
            <a:spLocks noGrp="1"/>
          </p:cNvSpPr>
          <p:nvPr>
            <p:ph type="sldNum" sz="quarter" idx="12"/>
          </p:nvPr>
        </p:nvSpPr>
        <p:spPr/>
        <p:txBody>
          <a:bodyPr/>
          <a:lstStyle/>
          <a:p>
            <a:fld id="{39B536CA-5969-439F-B721-2F7365CF4F45}" type="slidenum">
              <a:rPr lang="en-US" smtClean="0"/>
              <a:t>10</a:t>
            </a:fld>
            <a:endParaRPr lang="en-US"/>
          </a:p>
        </p:txBody>
      </p:sp>
    </p:spTree>
    <p:extLst>
      <p:ext uri="{BB962C8B-B14F-4D97-AF65-F5344CB8AC3E}">
        <p14:creationId xmlns:p14="http://schemas.microsoft.com/office/powerpoint/2010/main" val="1189213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074F7C15-4121-2440-A05D-57A9C29164B8}"/>
              </a:ext>
            </a:extLst>
          </p:cNvPr>
          <p:cNvSpPr txBox="1">
            <a:spLocks/>
          </p:cNvSpPr>
          <p:nvPr/>
        </p:nvSpPr>
        <p:spPr>
          <a:xfrm>
            <a:off x="1616183" y="1188183"/>
            <a:ext cx="8877301" cy="825641"/>
          </a:xfrm>
          <a:prstGeom prst="rect">
            <a:avLst/>
          </a:prstGeom>
        </p:spPr>
        <p:txBody>
          <a:bodyPr>
            <a:normAutofit fontScale="85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Five Key Examples of Racial/Cultural Biases</a:t>
            </a:r>
          </a:p>
        </p:txBody>
      </p:sp>
      <p:sp>
        <p:nvSpPr>
          <p:cNvPr id="4" name="TextBox 3">
            <a:extLst>
              <a:ext uri="{FF2B5EF4-FFF2-40B4-BE49-F238E27FC236}">
                <a16:creationId xmlns:a16="http://schemas.microsoft.com/office/drawing/2014/main" id="{7584CC81-7576-459F-4629-5F73B596B08C}"/>
              </a:ext>
            </a:extLst>
          </p:cNvPr>
          <p:cNvSpPr txBox="1"/>
          <p:nvPr/>
        </p:nvSpPr>
        <p:spPr>
          <a:xfrm>
            <a:off x="1443038" y="2459504"/>
            <a:ext cx="9223590" cy="3076291"/>
          </a:xfrm>
          <a:prstGeom prst="rect">
            <a:avLst/>
          </a:prstGeom>
          <a:noFill/>
        </p:spPr>
        <p:txBody>
          <a:bodyPr wrap="square" rtlCol="0">
            <a:spAutoFit/>
          </a:bodyPr>
          <a:lstStyle/>
          <a:p>
            <a:pPr>
              <a:lnSpc>
                <a:spcPct val="200000"/>
              </a:lnSpc>
            </a:pPr>
            <a:r>
              <a:rPr lang="en-US" sz="2000" dirty="0">
                <a:latin typeface="Times New Roman" panose="02020603050405020304" pitchFamily="18" charset="0"/>
                <a:cs typeface="Times New Roman" panose="02020603050405020304" pitchFamily="18" charset="0"/>
              </a:rPr>
              <a:t>1. Psychometric Tests and Malingering (#2 and #5)</a:t>
            </a:r>
          </a:p>
          <a:p>
            <a:pPr>
              <a:lnSpc>
                <a:spcPct val="200000"/>
              </a:lnSpc>
            </a:pPr>
            <a:r>
              <a:rPr lang="en-US" sz="2000" dirty="0">
                <a:latin typeface="Times New Roman" panose="02020603050405020304" pitchFamily="18" charset="0"/>
                <a:cs typeface="Times New Roman" panose="02020603050405020304" pitchFamily="18" charset="0"/>
              </a:rPr>
              <a:t>2.  The  “Layperson Criterion” and Spirit Possession (#4)</a:t>
            </a:r>
          </a:p>
          <a:p>
            <a:pPr>
              <a:lnSpc>
                <a:spcPct val="200000"/>
              </a:lnSpc>
            </a:pPr>
            <a:r>
              <a:rPr lang="en-US" sz="2000" dirty="0">
                <a:latin typeface="Times New Roman" panose="02020603050405020304" pitchFamily="18" charset="0"/>
                <a:cs typeface="Times New Roman" panose="02020603050405020304" pitchFamily="18" charset="0"/>
              </a:rPr>
              <a:t>3.  The </a:t>
            </a:r>
            <a:r>
              <a:rPr lang="en-US" sz="2000" dirty="0" err="1">
                <a:latin typeface="Times New Roman" panose="02020603050405020304" pitchFamily="18" charset="0"/>
                <a:cs typeface="Times New Roman" panose="02020603050405020304" pitchFamily="18" charset="0"/>
              </a:rPr>
              <a:t>Ongwen</a:t>
            </a:r>
            <a:r>
              <a:rPr lang="en-US" sz="2000" dirty="0">
                <a:latin typeface="Times New Roman" panose="02020603050405020304" pitchFamily="18" charset="0"/>
                <a:cs typeface="Times New Roman" panose="02020603050405020304" pitchFamily="18" charset="0"/>
              </a:rPr>
              <a:t> Exception and the Role of Spiritualism</a:t>
            </a:r>
          </a:p>
          <a:p>
            <a:pPr>
              <a:lnSpc>
                <a:spcPct val="200000"/>
              </a:lnSpc>
            </a:pPr>
            <a:r>
              <a:rPr lang="en-US" sz="2000" dirty="0">
                <a:latin typeface="Times New Roman" panose="02020603050405020304" pitchFamily="18" charset="0"/>
                <a:cs typeface="Times New Roman" panose="02020603050405020304" pitchFamily="18" charset="0"/>
              </a:rPr>
              <a:t>4.  Child Soldier Expert and Language of Escape</a:t>
            </a:r>
          </a:p>
          <a:p>
            <a:pPr>
              <a:lnSpc>
                <a:spcPct val="200000"/>
              </a:lnSpc>
            </a:pPr>
            <a:r>
              <a:rPr lang="en-US" sz="2000" dirty="0">
                <a:latin typeface="Times New Roman" panose="02020603050405020304" pitchFamily="18" charset="0"/>
                <a:cs typeface="Times New Roman" panose="02020603050405020304" pitchFamily="18" charset="0"/>
              </a:rPr>
              <a:t>5.  Acholi traditional justice, complementarity and sentencing  </a:t>
            </a:r>
          </a:p>
        </p:txBody>
      </p:sp>
      <p:sp>
        <p:nvSpPr>
          <p:cNvPr id="2" name="Slide Number Placeholder 1">
            <a:extLst>
              <a:ext uri="{FF2B5EF4-FFF2-40B4-BE49-F238E27FC236}">
                <a16:creationId xmlns:a16="http://schemas.microsoft.com/office/drawing/2014/main" id="{700A1E57-088D-A4AD-3215-0D22498FB1CE}"/>
              </a:ext>
            </a:extLst>
          </p:cNvPr>
          <p:cNvSpPr>
            <a:spLocks noGrp="1"/>
          </p:cNvSpPr>
          <p:nvPr>
            <p:ph type="sldNum" sz="quarter" idx="12"/>
          </p:nvPr>
        </p:nvSpPr>
        <p:spPr/>
        <p:txBody>
          <a:bodyPr/>
          <a:lstStyle/>
          <a:p>
            <a:fld id="{39B536CA-5969-439F-B721-2F7365CF4F45}" type="slidenum">
              <a:rPr lang="en-US" smtClean="0"/>
              <a:t>11</a:t>
            </a:fld>
            <a:endParaRPr lang="en-US"/>
          </a:p>
        </p:txBody>
      </p:sp>
    </p:spTree>
    <p:extLst>
      <p:ext uri="{BB962C8B-B14F-4D97-AF65-F5344CB8AC3E}">
        <p14:creationId xmlns:p14="http://schemas.microsoft.com/office/powerpoint/2010/main" val="3882869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090D8835-00B6-BDCF-75ED-91A7021CE299}"/>
              </a:ext>
            </a:extLst>
          </p:cNvPr>
          <p:cNvGraphicFramePr>
            <a:graphicFrameLocks noChangeAspect="1"/>
          </p:cNvGraphicFramePr>
          <p:nvPr>
            <p:extLst>
              <p:ext uri="{D42A27DB-BD31-4B8C-83A1-F6EECF244321}">
                <p14:modId xmlns:p14="http://schemas.microsoft.com/office/powerpoint/2010/main" val="2094528735"/>
              </p:ext>
            </p:extLst>
          </p:nvPr>
        </p:nvGraphicFramePr>
        <p:xfrm>
          <a:off x="2371597" y="2118122"/>
          <a:ext cx="7448806" cy="2621756"/>
        </p:xfrm>
        <a:graphic>
          <a:graphicData uri="http://schemas.openxmlformats.org/presentationml/2006/ole">
            <mc:AlternateContent xmlns:mc="http://schemas.openxmlformats.org/markup-compatibility/2006">
              <mc:Choice xmlns:v="urn:schemas-microsoft-com:vml" Requires="v">
                <p:oleObj name="Document" r:id="rId2" imgW="5479475" imgH="1928799" progId="Word.Document.12">
                  <p:embed/>
                </p:oleObj>
              </mc:Choice>
              <mc:Fallback>
                <p:oleObj name="Document" r:id="rId2" imgW="5479475" imgH="1928799" progId="Word.Document.12">
                  <p:embed/>
                  <p:pic>
                    <p:nvPicPr>
                      <p:cNvPr id="0" name=""/>
                      <p:cNvPicPr/>
                      <p:nvPr/>
                    </p:nvPicPr>
                    <p:blipFill>
                      <a:blip r:embed="rId3"/>
                      <a:stretch>
                        <a:fillRect/>
                      </a:stretch>
                    </p:blipFill>
                    <p:spPr>
                      <a:xfrm>
                        <a:off x="2371597" y="2118122"/>
                        <a:ext cx="7448806" cy="2621756"/>
                      </a:xfrm>
                      <a:prstGeom prst="rect">
                        <a:avLst/>
                      </a:prstGeom>
                    </p:spPr>
                  </p:pic>
                </p:oleObj>
              </mc:Fallback>
            </mc:AlternateContent>
          </a:graphicData>
        </a:graphic>
      </p:graphicFrame>
      <p:sp>
        <p:nvSpPr>
          <p:cNvPr id="3" name="Slide Number Placeholder 2">
            <a:extLst>
              <a:ext uri="{FF2B5EF4-FFF2-40B4-BE49-F238E27FC236}">
                <a16:creationId xmlns:a16="http://schemas.microsoft.com/office/drawing/2014/main" id="{6C5B204D-4ACF-44D7-D702-50D244E977F9}"/>
              </a:ext>
            </a:extLst>
          </p:cNvPr>
          <p:cNvSpPr>
            <a:spLocks noGrp="1"/>
          </p:cNvSpPr>
          <p:nvPr>
            <p:ph type="sldNum" sz="quarter" idx="12"/>
          </p:nvPr>
        </p:nvSpPr>
        <p:spPr/>
        <p:txBody>
          <a:bodyPr/>
          <a:lstStyle/>
          <a:p>
            <a:fld id="{39B536CA-5969-439F-B721-2F7365CF4F45}" type="slidenum">
              <a:rPr lang="en-US" smtClean="0"/>
              <a:t>12</a:t>
            </a:fld>
            <a:endParaRPr lang="en-US"/>
          </a:p>
        </p:txBody>
      </p:sp>
    </p:spTree>
    <p:extLst>
      <p:ext uri="{BB962C8B-B14F-4D97-AF65-F5344CB8AC3E}">
        <p14:creationId xmlns:p14="http://schemas.microsoft.com/office/powerpoint/2010/main" val="14144781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Object 2">
            <a:extLst>
              <a:ext uri="{FF2B5EF4-FFF2-40B4-BE49-F238E27FC236}">
                <a16:creationId xmlns:a16="http://schemas.microsoft.com/office/drawing/2014/main" id="{CB44CE77-709A-7C8C-A4A5-BF89C932D56B}"/>
              </a:ext>
            </a:extLst>
          </p:cNvPr>
          <p:cNvGraphicFramePr>
            <a:graphicFrameLocks noChangeAspect="1"/>
          </p:cNvGraphicFramePr>
          <p:nvPr>
            <p:extLst>
              <p:ext uri="{D42A27DB-BD31-4B8C-83A1-F6EECF244321}">
                <p14:modId xmlns:p14="http://schemas.microsoft.com/office/powerpoint/2010/main" val="1659708736"/>
              </p:ext>
            </p:extLst>
          </p:nvPr>
        </p:nvGraphicFramePr>
        <p:xfrm>
          <a:off x="3355975" y="2216641"/>
          <a:ext cx="5480050" cy="3792537"/>
        </p:xfrm>
        <a:graphic>
          <a:graphicData uri="http://schemas.openxmlformats.org/presentationml/2006/ole">
            <mc:AlternateContent xmlns:mc="http://schemas.openxmlformats.org/markup-compatibility/2006">
              <mc:Choice xmlns:v="urn:schemas-microsoft-com:vml" Requires="v">
                <p:oleObj name="Document" r:id="rId2" imgW="5479475" imgH="3793101" progId="Word.Document.12">
                  <p:embed/>
                </p:oleObj>
              </mc:Choice>
              <mc:Fallback>
                <p:oleObj name="Document" r:id="rId2" imgW="5479475" imgH="3793101" progId="Word.Document.12">
                  <p:embed/>
                  <p:pic>
                    <p:nvPicPr>
                      <p:cNvPr id="0" name=""/>
                      <p:cNvPicPr/>
                      <p:nvPr/>
                    </p:nvPicPr>
                    <p:blipFill>
                      <a:blip r:embed="rId3"/>
                      <a:stretch>
                        <a:fillRect/>
                      </a:stretch>
                    </p:blipFill>
                    <p:spPr>
                      <a:xfrm>
                        <a:off x="3355975" y="2216641"/>
                        <a:ext cx="5480050" cy="3792537"/>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DFE3B7A2-8459-0F65-F8B5-879F346E2C64}"/>
              </a:ext>
            </a:extLst>
          </p:cNvPr>
          <p:cNvSpPr txBox="1">
            <a:spLocks/>
          </p:cNvSpPr>
          <p:nvPr/>
        </p:nvSpPr>
        <p:spPr>
          <a:xfrm>
            <a:off x="1616183" y="1188183"/>
            <a:ext cx="8877301" cy="82564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err="1"/>
              <a:t>Ongwen</a:t>
            </a:r>
            <a:r>
              <a:rPr lang="en-US" dirty="0"/>
              <a:t> Exception</a:t>
            </a:r>
          </a:p>
        </p:txBody>
      </p:sp>
      <p:sp>
        <p:nvSpPr>
          <p:cNvPr id="4" name="Slide Number Placeholder 3">
            <a:extLst>
              <a:ext uri="{FF2B5EF4-FFF2-40B4-BE49-F238E27FC236}">
                <a16:creationId xmlns:a16="http://schemas.microsoft.com/office/drawing/2014/main" id="{D50CBA81-758F-3E49-68B8-20806454F73F}"/>
              </a:ext>
            </a:extLst>
          </p:cNvPr>
          <p:cNvSpPr>
            <a:spLocks noGrp="1"/>
          </p:cNvSpPr>
          <p:nvPr>
            <p:ph type="sldNum" sz="quarter" idx="12"/>
          </p:nvPr>
        </p:nvSpPr>
        <p:spPr/>
        <p:txBody>
          <a:bodyPr/>
          <a:lstStyle/>
          <a:p>
            <a:fld id="{39B536CA-5969-439F-B721-2F7365CF4F45}" type="slidenum">
              <a:rPr lang="en-US" smtClean="0"/>
              <a:t>13</a:t>
            </a:fld>
            <a:endParaRPr lang="en-US"/>
          </a:p>
        </p:txBody>
      </p:sp>
    </p:spTree>
    <p:extLst>
      <p:ext uri="{BB962C8B-B14F-4D97-AF65-F5344CB8AC3E}">
        <p14:creationId xmlns:p14="http://schemas.microsoft.com/office/powerpoint/2010/main" val="32940461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F625B571-3881-11D1-40D9-40870101F200}"/>
              </a:ext>
            </a:extLst>
          </p:cNvPr>
          <p:cNvGraphicFramePr>
            <a:graphicFrameLocks noChangeAspect="1"/>
          </p:cNvGraphicFramePr>
          <p:nvPr>
            <p:extLst>
              <p:ext uri="{D42A27DB-BD31-4B8C-83A1-F6EECF244321}">
                <p14:modId xmlns:p14="http://schemas.microsoft.com/office/powerpoint/2010/main" val="1584793570"/>
              </p:ext>
            </p:extLst>
          </p:nvPr>
        </p:nvGraphicFramePr>
        <p:xfrm>
          <a:off x="6232670" y="662385"/>
          <a:ext cx="4952220" cy="5533230"/>
        </p:xfrm>
        <a:graphic>
          <a:graphicData uri="http://schemas.openxmlformats.org/presentationml/2006/ole">
            <mc:AlternateContent xmlns:mc="http://schemas.openxmlformats.org/markup-compatibility/2006">
              <mc:Choice xmlns:v="urn:schemas-microsoft-com:vml" Requires="v">
                <p:oleObj name="Document" r:id="rId2" imgW="5479475" imgH="6122217" progId="Word.Document.12">
                  <p:embed/>
                </p:oleObj>
              </mc:Choice>
              <mc:Fallback>
                <p:oleObj name="Document" r:id="rId2" imgW="5479475" imgH="6122217" progId="Word.Document.12">
                  <p:embed/>
                  <p:pic>
                    <p:nvPicPr>
                      <p:cNvPr id="2" name="Object 1">
                        <a:extLst>
                          <a:ext uri="{FF2B5EF4-FFF2-40B4-BE49-F238E27FC236}">
                            <a16:creationId xmlns:a16="http://schemas.microsoft.com/office/drawing/2014/main" id="{F625B571-3881-11D1-40D9-40870101F200}"/>
                          </a:ext>
                        </a:extLst>
                      </p:cNvPr>
                      <p:cNvPicPr/>
                      <p:nvPr/>
                    </p:nvPicPr>
                    <p:blipFill>
                      <a:blip r:embed="rId3"/>
                      <a:stretch>
                        <a:fillRect/>
                      </a:stretch>
                    </p:blipFill>
                    <p:spPr>
                      <a:xfrm>
                        <a:off x="6232670" y="662385"/>
                        <a:ext cx="4952220" cy="5533230"/>
                      </a:xfrm>
                      <a:prstGeom prst="rect">
                        <a:avLst/>
                      </a:prstGeom>
                    </p:spPr>
                  </p:pic>
                </p:oleObj>
              </mc:Fallback>
            </mc:AlternateContent>
          </a:graphicData>
        </a:graphic>
      </p:graphicFrame>
      <p:sp>
        <p:nvSpPr>
          <p:cNvPr id="3" name="Subtitle 2">
            <a:extLst>
              <a:ext uri="{FF2B5EF4-FFF2-40B4-BE49-F238E27FC236}">
                <a16:creationId xmlns:a16="http://schemas.microsoft.com/office/drawing/2014/main" id="{A34E0D05-AC78-2A54-B2D1-F6FDE3BC05B1}"/>
              </a:ext>
            </a:extLst>
          </p:cNvPr>
          <p:cNvSpPr txBox="1">
            <a:spLocks/>
          </p:cNvSpPr>
          <p:nvPr/>
        </p:nvSpPr>
        <p:spPr>
          <a:xfrm>
            <a:off x="809623" y="3702051"/>
            <a:ext cx="4952219" cy="17700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latin typeface="Times New Roman" panose="02020603050405020304" pitchFamily="18" charset="0"/>
                <a:cs typeface="Times New Roman" panose="02020603050405020304" pitchFamily="18" charset="0"/>
              </a:rPr>
              <a:t>Exclusion of jurisdiction over persons under eighteen</a:t>
            </a:r>
          </a:p>
          <a:p>
            <a:r>
              <a:rPr lang="en-US" sz="1800" dirty="0">
                <a:latin typeface="Times New Roman" panose="02020603050405020304" pitchFamily="18" charset="0"/>
                <a:cs typeface="Times New Roman" panose="02020603050405020304" pitchFamily="18" charset="0"/>
              </a:rPr>
              <a:t>The Court shall have no jurisdiction over any person who was under the age of 18 at the time of the alleged commission of a crime.</a:t>
            </a:r>
          </a:p>
        </p:txBody>
      </p:sp>
      <p:sp>
        <p:nvSpPr>
          <p:cNvPr id="4" name="Title 1">
            <a:extLst>
              <a:ext uri="{FF2B5EF4-FFF2-40B4-BE49-F238E27FC236}">
                <a16:creationId xmlns:a16="http://schemas.microsoft.com/office/drawing/2014/main" id="{C0975B6D-E195-802C-AE26-296B95E631A7}"/>
              </a:ext>
            </a:extLst>
          </p:cNvPr>
          <p:cNvSpPr txBox="1">
            <a:spLocks/>
          </p:cNvSpPr>
          <p:nvPr/>
        </p:nvSpPr>
        <p:spPr>
          <a:xfrm>
            <a:off x="809622" y="2965451"/>
            <a:ext cx="4952219" cy="635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dirty="0"/>
              <a:t>Article 26, Rome Statute</a:t>
            </a:r>
          </a:p>
        </p:txBody>
      </p:sp>
      <p:sp>
        <p:nvSpPr>
          <p:cNvPr id="5" name="Title 1">
            <a:extLst>
              <a:ext uri="{FF2B5EF4-FFF2-40B4-BE49-F238E27FC236}">
                <a16:creationId xmlns:a16="http://schemas.microsoft.com/office/drawing/2014/main" id="{116D7834-FCC1-BAD5-736D-4F2F62B4DF3D}"/>
              </a:ext>
            </a:extLst>
          </p:cNvPr>
          <p:cNvSpPr txBox="1">
            <a:spLocks/>
          </p:cNvSpPr>
          <p:nvPr/>
        </p:nvSpPr>
        <p:spPr>
          <a:xfrm>
            <a:off x="809622" y="1150938"/>
            <a:ext cx="4848225" cy="99218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dirty="0"/>
              <a:t>Def Child Soldier Expert</a:t>
            </a:r>
          </a:p>
        </p:txBody>
      </p:sp>
      <p:sp>
        <p:nvSpPr>
          <p:cNvPr id="6" name="Slide Number Placeholder 5">
            <a:extLst>
              <a:ext uri="{FF2B5EF4-FFF2-40B4-BE49-F238E27FC236}">
                <a16:creationId xmlns:a16="http://schemas.microsoft.com/office/drawing/2014/main" id="{AC1E8FF6-BD65-253D-625A-14B214F6EB6B}"/>
              </a:ext>
            </a:extLst>
          </p:cNvPr>
          <p:cNvSpPr>
            <a:spLocks noGrp="1"/>
          </p:cNvSpPr>
          <p:nvPr>
            <p:ph type="sldNum" sz="quarter" idx="12"/>
          </p:nvPr>
        </p:nvSpPr>
        <p:spPr/>
        <p:txBody>
          <a:bodyPr/>
          <a:lstStyle/>
          <a:p>
            <a:fld id="{39B536CA-5969-439F-B721-2F7365CF4F45}" type="slidenum">
              <a:rPr lang="en-US" smtClean="0"/>
              <a:t>14</a:t>
            </a:fld>
            <a:endParaRPr lang="en-US"/>
          </a:p>
        </p:txBody>
      </p:sp>
    </p:spTree>
    <p:extLst>
      <p:ext uri="{BB962C8B-B14F-4D97-AF65-F5344CB8AC3E}">
        <p14:creationId xmlns:p14="http://schemas.microsoft.com/office/powerpoint/2010/main" val="28131244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3FEB41-12AD-14B2-E3D2-E39D4171DF73}"/>
              </a:ext>
            </a:extLst>
          </p:cNvPr>
          <p:cNvSpPr txBox="1"/>
          <p:nvPr/>
        </p:nvSpPr>
        <p:spPr>
          <a:xfrm>
            <a:off x="1703308" y="2308442"/>
            <a:ext cx="8785384" cy="2554545"/>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The States Parties to this Statute,</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Conscious </a:t>
            </a:r>
            <a:r>
              <a:rPr lang="en-US" sz="2000" dirty="0">
                <a:latin typeface="Times New Roman" panose="02020603050405020304" pitchFamily="18" charset="0"/>
                <a:cs typeface="Times New Roman" panose="02020603050405020304" pitchFamily="18" charset="0"/>
              </a:rPr>
              <a:t>that all peoples are united by common bonds, their cultures 	pieced together in a shared heritage and concerned that this delicate 	mosaic may be shattered at any time, . . . 	</a:t>
            </a:r>
          </a:p>
          <a:p>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Emphasizing </a:t>
            </a:r>
            <a:r>
              <a:rPr lang="en-US" sz="2000" dirty="0">
                <a:latin typeface="Times New Roman" panose="02020603050405020304" pitchFamily="18" charset="0"/>
                <a:cs typeface="Times New Roman" panose="02020603050405020304" pitchFamily="18" charset="0"/>
              </a:rPr>
              <a:t>that the International Criminal Court established under this 	Statute	shall be complementary to national criminal jurisdictions. . .   </a:t>
            </a:r>
            <a:r>
              <a:rPr lang="en-US" sz="2000" b="1" dirty="0">
                <a:latin typeface="Times New Roman" panose="02020603050405020304" pitchFamily="18" charset="0"/>
                <a:cs typeface="Times New Roman" panose="02020603050405020304" pitchFamily="18" charset="0"/>
              </a:rPr>
              <a:t> </a:t>
            </a:r>
          </a:p>
        </p:txBody>
      </p:sp>
      <p:sp>
        <p:nvSpPr>
          <p:cNvPr id="3" name="Title 1">
            <a:extLst>
              <a:ext uri="{FF2B5EF4-FFF2-40B4-BE49-F238E27FC236}">
                <a16:creationId xmlns:a16="http://schemas.microsoft.com/office/drawing/2014/main" id="{984AF2E3-5929-6C1D-EFAF-DE5E999F48AC}"/>
              </a:ext>
            </a:extLst>
          </p:cNvPr>
          <p:cNvSpPr txBox="1">
            <a:spLocks/>
          </p:cNvSpPr>
          <p:nvPr/>
        </p:nvSpPr>
        <p:spPr>
          <a:xfrm>
            <a:off x="3150392" y="1136652"/>
            <a:ext cx="5891216" cy="635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dirty="0"/>
              <a:t>Preamble to the Rome Statute</a:t>
            </a:r>
          </a:p>
        </p:txBody>
      </p:sp>
      <p:sp>
        <p:nvSpPr>
          <p:cNvPr id="4" name="Slide Number Placeholder 3">
            <a:extLst>
              <a:ext uri="{FF2B5EF4-FFF2-40B4-BE49-F238E27FC236}">
                <a16:creationId xmlns:a16="http://schemas.microsoft.com/office/drawing/2014/main" id="{E57DAB7E-D7CA-4E40-5C0B-97BBE40E84FD}"/>
              </a:ext>
            </a:extLst>
          </p:cNvPr>
          <p:cNvSpPr>
            <a:spLocks noGrp="1"/>
          </p:cNvSpPr>
          <p:nvPr>
            <p:ph type="sldNum" sz="quarter" idx="12"/>
          </p:nvPr>
        </p:nvSpPr>
        <p:spPr/>
        <p:txBody>
          <a:bodyPr/>
          <a:lstStyle/>
          <a:p>
            <a:fld id="{39B536CA-5969-439F-B721-2F7365CF4F45}" type="slidenum">
              <a:rPr lang="en-US" smtClean="0"/>
              <a:t>15</a:t>
            </a:fld>
            <a:endParaRPr lang="en-US"/>
          </a:p>
        </p:txBody>
      </p:sp>
    </p:spTree>
    <p:extLst>
      <p:ext uri="{BB962C8B-B14F-4D97-AF65-F5344CB8AC3E}">
        <p14:creationId xmlns:p14="http://schemas.microsoft.com/office/powerpoint/2010/main" val="17994483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a:extLst>
              <a:ext uri="{FF2B5EF4-FFF2-40B4-BE49-F238E27FC236}">
                <a16:creationId xmlns:a16="http://schemas.microsoft.com/office/drawing/2014/main" id="{E58D315A-4361-29C8-13D4-47551981F7D1}"/>
              </a:ext>
            </a:extLst>
          </p:cNvPr>
          <p:cNvGraphicFramePr>
            <a:graphicFrameLocks noChangeAspect="1"/>
          </p:cNvGraphicFramePr>
          <p:nvPr>
            <p:extLst>
              <p:ext uri="{D42A27DB-BD31-4B8C-83A1-F6EECF244321}">
                <p14:modId xmlns:p14="http://schemas.microsoft.com/office/powerpoint/2010/main" val="332334747"/>
              </p:ext>
            </p:extLst>
          </p:nvPr>
        </p:nvGraphicFramePr>
        <p:xfrm>
          <a:off x="1211263" y="1484313"/>
          <a:ext cx="4546600" cy="4842865"/>
        </p:xfrm>
        <a:graphic>
          <a:graphicData uri="http://schemas.openxmlformats.org/presentationml/2006/ole">
            <mc:AlternateContent xmlns:mc="http://schemas.openxmlformats.org/markup-compatibility/2006">
              <mc:Choice xmlns:v="urn:schemas-microsoft-com:vml" Requires="v">
                <p:oleObj name="Document" r:id="rId2" imgW="5486400" imgH="5842000" progId="Word.Document.12">
                  <p:embed/>
                </p:oleObj>
              </mc:Choice>
              <mc:Fallback>
                <p:oleObj name="Document" r:id="rId2" imgW="5486400" imgH="5842000" progId="Word.Document.12">
                  <p:embed/>
                  <p:pic>
                    <p:nvPicPr>
                      <p:cNvPr id="0" name=""/>
                      <p:cNvPicPr/>
                      <p:nvPr/>
                    </p:nvPicPr>
                    <p:blipFill>
                      <a:blip r:embed="rId3"/>
                      <a:stretch>
                        <a:fillRect/>
                      </a:stretch>
                    </p:blipFill>
                    <p:spPr>
                      <a:xfrm>
                        <a:off x="1211263" y="1484313"/>
                        <a:ext cx="4546600" cy="4842865"/>
                      </a:xfrm>
                      <a:prstGeom prst="rect">
                        <a:avLst/>
                      </a:prstGeom>
                    </p:spPr>
                  </p:pic>
                </p:oleObj>
              </mc:Fallback>
            </mc:AlternateContent>
          </a:graphicData>
        </a:graphic>
      </p:graphicFrame>
      <p:sp>
        <p:nvSpPr>
          <p:cNvPr id="3" name="Title 1">
            <a:extLst>
              <a:ext uri="{FF2B5EF4-FFF2-40B4-BE49-F238E27FC236}">
                <a16:creationId xmlns:a16="http://schemas.microsoft.com/office/drawing/2014/main" id="{823A328B-A230-C1AE-BDAA-B740BCD5BE09}"/>
              </a:ext>
            </a:extLst>
          </p:cNvPr>
          <p:cNvSpPr txBox="1">
            <a:spLocks/>
          </p:cNvSpPr>
          <p:nvPr/>
        </p:nvSpPr>
        <p:spPr>
          <a:xfrm>
            <a:off x="3150392" y="546100"/>
            <a:ext cx="5891216" cy="635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dirty="0"/>
              <a:t>Determination of Sentence</a:t>
            </a:r>
          </a:p>
        </p:txBody>
      </p:sp>
      <p:sp>
        <p:nvSpPr>
          <p:cNvPr id="4" name="TextBox 3">
            <a:extLst>
              <a:ext uri="{FF2B5EF4-FFF2-40B4-BE49-F238E27FC236}">
                <a16:creationId xmlns:a16="http://schemas.microsoft.com/office/drawing/2014/main" id="{D24DCEF0-CFEA-A17A-BE52-BCBAEF108BC7}"/>
              </a:ext>
            </a:extLst>
          </p:cNvPr>
          <p:cNvSpPr txBox="1"/>
          <p:nvPr/>
        </p:nvSpPr>
        <p:spPr>
          <a:xfrm>
            <a:off x="6923485" y="1720840"/>
            <a:ext cx="4236245" cy="3416320"/>
          </a:xfrm>
          <a:prstGeom prst="rect">
            <a:avLst/>
          </a:prstGeom>
          <a:noFill/>
        </p:spPr>
        <p:txBody>
          <a:bodyPr wrap="square" rtlCol="0">
            <a:spAutoFit/>
          </a:bodyPr>
          <a:lstStyle/>
          <a:p>
            <a:r>
              <a:rPr lang="en-US" dirty="0"/>
              <a:t> </a:t>
            </a:r>
          </a:p>
          <a:p>
            <a:endParaRPr lang="en-US" dirty="0"/>
          </a:p>
          <a:p>
            <a:r>
              <a:rPr lang="en-US" b="1" dirty="0"/>
              <a:t>Article 78 </a:t>
            </a:r>
            <a:r>
              <a:rPr lang="en-US" dirty="0"/>
              <a:t>(determination of sentence) and Rule 145 should be amended to include traditional justice mechanisms within its process </a:t>
            </a:r>
          </a:p>
          <a:p>
            <a:endParaRPr lang="en-US" dirty="0"/>
          </a:p>
          <a:p>
            <a:r>
              <a:rPr lang="en-US" b="1" dirty="0"/>
              <a:t>Rule 145</a:t>
            </a:r>
            <a:r>
              <a:rPr lang="en-US" dirty="0"/>
              <a:t> (determination of sentence) should be amended to include the</a:t>
            </a:r>
          </a:p>
          <a:p>
            <a:r>
              <a:rPr lang="en-US" dirty="0"/>
              <a:t>factors of race, culture, religion and disability as individual circumstances.</a:t>
            </a:r>
          </a:p>
          <a:p>
            <a:endParaRPr lang="en-US" dirty="0"/>
          </a:p>
        </p:txBody>
      </p:sp>
      <p:sp>
        <p:nvSpPr>
          <p:cNvPr id="5" name="Slide Number Placeholder 4">
            <a:extLst>
              <a:ext uri="{FF2B5EF4-FFF2-40B4-BE49-F238E27FC236}">
                <a16:creationId xmlns:a16="http://schemas.microsoft.com/office/drawing/2014/main" id="{561F29A7-A3D3-643B-B9DC-C3528427E3A6}"/>
              </a:ext>
            </a:extLst>
          </p:cNvPr>
          <p:cNvSpPr>
            <a:spLocks noGrp="1"/>
          </p:cNvSpPr>
          <p:nvPr>
            <p:ph type="sldNum" sz="quarter" idx="12"/>
          </p:nvPr>
        </p:nvSpPr>
        <p:spPr/>
        <p:txBody>
          <a:bodyPr/>
          <a:lstStyle/>
          <a:p>
            <a:fld id="{39B536CA-5969-439F-B721-2F7365CF4F45}" type="slidenum">
              <a:rPr lang="en-US" smtClean="0"/>
              <a:t>16</a:t>
            </a:fld>
            <a:endParaRPr lang="en-US"/>
          </a:p>
        </p:txBody>
      </p:sp>
    </p:spTree>
    <p:extLst>
      <p:ext uri="{BB962C8B-B14F-4D97-AF65-F5344CB8AC3E}">
        <p14:creationId xmlns:p14="http://schemas.microsoft.com/office/powerpoint/2010/main" val="297348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616823-50DE-17EE-59EE-EB593C895057}"/>
              </a:ext>
            </a:extLst>
          </p:cNvPr>
          <p:cNvSpPr txBox="1"/>
          <p:nvPr/>
        </p:nvSpPr>
        <p:spPr>
          <a:xfrm>
            <a:off x="1124639" y="982176"/>
            <a:ext cx="9942722" cy="4893647"/>
          </a:xfrm>
          <a:prstGeom prst="rect">
            <a:avLst/>
          </a:prstGeom>
          <a:noFill/>
        </p:spPr>
        <p:txBody>
          <a:bodyPr wrap="none" rtlCol="0">
            <a:spAutoFit/>
          </a:bodyPr>
          <a:lstStyle/>
          <a:p>
            <a:r>
              <a:rPr lang="en-US" sz="2400" b="1" dirty="0"/>
              <a:t>The ICC has to identify, assess and evaluate the extent of the </a:t>
            </a:r>
          </a:p>
          <a:p>
            <a:r>
              <a:rPr lang="en-US" sz="2400" b="1" dirty="0"/>
              <a:t>problem of racial and cultural biases in its judgments, starting from its</a:t>
            </a:r>
          </a:p>
          <a:p>
            <a:r>
              <a:rPr lang="en-US" sz="2400" b="1" dirty="0"/>
              <a:t>beginnings</a:t>
            </a:r>
            <a:r>
              <a:rPr lang="en-US" sz="2400" dirty="0"/>
              <a:t>.</a:t>
            </a:r>
          </a:p>
          <a:p>
            <a:endParaRPr lang="en-US" sz="2400" dirty="0"/>
          </a:p>
          <a:p>
            <a:r>
              <a:rPr lang="en-US" sz="2400" b="1" dirty="0"/>
              <a:t>Article 84</a:t>
            </a:r>
            <a:r>
              <a:rPr lang="en-US" sz="2400" dirty="0"/>
              <a:t> (revision of conviction or sentence)</a:t>
            </a:r>
          </a:p>
          <a:p>
            <a:endParaRPr lang="en-US" sz="2400" dirty="0"/>
          </a:p>
          <a:p>
            <a:r>
              <a:rPr lang="en-US" sz="2400" b="1" dirty="0"/>
              <a:t>Article 21(3) </a:t>
            </a:r>
            <a:r>
              <a:rPr lang="en-US" sz="2400" dirty="0"/>
              <a:t>(application and interpretation of law must be </a:t>
            </a:r>
          </a:p>
          <a:p>
            <a:r>
              <a:rPr lang="en-US" sz="2400" dirty="0"/>
              <a:t>consistent  with internationally recognized human </a:t>
            </a:r>
          </a:p>
          <a:p>
            <a:r>
              <a:rPr lang="en-US" sz="2400" dirty="0"/>
              <a:t>rights. . .) </a:t>
            </a:r>
          </a:p>
          <a:p>
            <a:endParaRPr lang="en-US" sz="2400" dirty="0"/>
          </a:p>
          <a:p>
            <a:r>
              <a:rPr lang="en-US" sz="2400" dirty="0"/>
              <a:t>Construct an argument for revision, based on “interests of justice”</a:t>
            </a:r>
          </a:p>
          <a:p>
            <a:r>
              <a:rPr lang="en-US" sz="2400" dirty="0"/>
              <a:t>jurisdiction, that racial &amp; cultural biases resulted in jurisprudence</a:t>
            </a:r>
          </a:p>
          <a:p>
            <a:r>
              <a:rPr lang="en-US" sz="2400" dirty="0"/>
              <a:t>which violated Article 21(3)  </a:t>
            </a:r>
          </a:p>
        </p:txBody>
      </p:sp>
      <p:sp>
        <p:nvSpPr>
          <p:cNvPr id="3" name="Slide Number Placeholder 2">
            <a:extLst>
              <a:ext uri="{FF2B5EF4-FFF2-40B4-BE49-F238E27FC236}">
                <a16:creationId xmlns:a16="http://schemas.microsoft.com/office/drawing/2014/main" id="{DAD6C12D-44D8-E4E6-1D9C-42DB7051A2CF}"/>
              </a:ext>
            </a:extLst>
          </p:cNvPr>
          <p:cNvSpPr>
            <a:spLocks noGrp="1"/>
          </p:cNvSpPr>
          <p:nvPr>
            <p:ph type="sldNum" sz="quarter" idx="12"/>
          </p:nvPr>
        </p:nvSpPr>
        <p:spPr/>
        <p:txBody>
          <a:bodyPr/>
          <a:lstStyle/>
          <a:p>
            <a:fld id="{39B536CA-5969-439F-B721-2F7365CF4F45}" type="slidenum">
              <a:rPr lang="en-US" smtClean="0"/>
              <a:t>17</a:t>
            </a:fld>
            <a:endParaRPr lang="en-US"/>
          </a:p>
        </p:txBody>
      </p:sp>
    </p:spTree>
    <p:extLst>
      <p:ext uri="{BB962C8B-B14F-4D97-AF65-F5344CB8AC3E}">
        <p14:creationId xmlns:p14="http://schemas.microsoft.com/office/powerpoint/2010/main" val="24364504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1B8B2-C1AF-7FFC-D1D6-1F622C82CD28}"/>
              </a:ext>
            </a:extLst>
          </p:cNvPr>
          <p:cNvSpPr>
            <a:spLocks noGrp="1"/>
          </p:cNvSpPr>
          <p:nvPr>
            <p:ph type="ctrTitle"/>
          </p:nvPr>
        </p:nvSpPr>
        <p:spPr>
          <a:xfrm>
            <a:off x="1524000" y="664883"/>
            <a:ext cx="9144000" cy="2387600"/>
          </a:xfrm>
        </p:spPr>
        <p:txBody>
          <a:bodyPr>
            <a:normAutofit/>
          </a:bodyPr>
          <a:lstStyle/>
          <a:p>
            <a:r>
              <a:rPr lang="en-US" b="1" dirty="0"/>
              <a:t>CONCLUSION:</a:t>
            </a:r>
          </a:p>
        </p:txBody>
      </p:sp>
      <p:sp>
        <p:nvSpPr>
          <p:cNvPr id="3" name="Subtitle 2">
            <a:extLst>
              <a:ext uri="{FF2B5EF4-FFF2-40B4-BE49-F238E27FC236}">
                <a16:creationId xmlns:a16="http://schemas.microsoft.com/office/drawing/2014/main" id="{3B5E9BEA-94F5-AF5F-3964-633DE8242553}"/>
              </a:ext>
            </a:extLst>
          </p:cNvPr>
          <p:cNvSpPr>
            <a:spLocks noGrp="1"/>
          </p:cNvSpPr>
          <p:nvPr>
            <p:ph type="subTitle" idx="1"/>
          </p:nvPr>
        </p:nvSpPr>
        <p:spPr>
          <a:xfrm>
            <a:off x="1524000" y="3212073"/>
            <a:ext cx="9144000" cy="1655762"/>
          </a:xfrm>
        </p:spPr>
        <p:txBody>
          <a:bodyPr>
            <a:normAutofit/>
          </a:bodyPr>
          <a:lstStyle/>
          <a:p>
            <a:r>
              <a:rPr lang="en-US" sz="4000" dirty="0"/>
              <a:t>Is it “just” biases and </a:t>
            </a:r>
            <a:r>
              <a:rPr lang="en-US" sz="4000" dirty="0" err="1"/>
              <a:t>blindspots</a:t>
            </a:r>
            <a:r>
              <a:rPr lang="en-US" sz="4000" dirty="0"/>
              <a:t> or is it legal racism and </a:t>
            </a:r>
            <a:r>
              <a:rPr lang="en-US" sz="4000" dirty="0" err="1"/>
              <a:t>culturism</a:t>
            </a:r>
            <a:r>
              <a:rPr lang="en-US" sz="4000" dirty="0"/>
              <a:t>?</a:t>
            </a:r>
          </a:p>
        </p:txBody>
      </p:sp>
    </p:spTree>
    <p:extLst>
      <p:ext uri="{BB962C8B-B14F-4D97-AF65-F5344CB8AC3E}">
        <p14:creationId xmlns:p14="http://schemas.microsoft.com/office/powerpoint/2010/main" val="16359183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980</TotalTime>
  <Words>1218</Words>
  <Application>Microsoft Office PowerPoint</Application>
  <PresentationFormat>Widescreen</PresentationFormat>
  <Paragraphs>91</Paragraphs>
  <Slides>18</Slides>
  <Notes>2</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4" baseType="lpstr">
      <vt:lpstr>Aptos</vt:lpstr>
      <vt:lpstr>Aptos Display</vt:lpstr>
      <vt:lpstr>Arial</vt:lpstr>
      <vt:lpstr>Times New Roman</vt:lpstr>
      <vt:lpstr>Office Theme</vt:lpstr>
      <vt:lpstr>Document</vt:lpstr>
      <vt:lpstr>PowerPoint Presentation</vt:lpstr>
      <vt:lpstr>Ongwen case – A case of “firsts” and staggering numbers</vt:lpstr>
      <vt:lpstr>PowerPoint Presentation</vt:lpstr>
      <vt:lpstr>PowerPoint Presentation</vt:lpstr>
      <vt:lpstr>PowerPoint Presentation</vt:lpstr>
      <vt:lpstr>PowerPoint Presentation</vt:lpstr>
      <vt:lpstr>PowerPoint Presentation</vt:lpstr>
      <vt:lpstr>PowerPoint Presentation</vt:lpstr>
      <vt:lpstr>Trial Chamber’s Methodology Critique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beth lyons</dc:creator>
  <cp:lastModifiedBy>beth lyons</cp:lastModifiedBy>
  <cp:revision>71</cp:revision>
  <cp:lastPrinted>2025-06-15T19:28:56Z</cp:lastPrinted>
  <dcterms:created xsi:type="dcterms:W3CDTF">2025-03-27T21:46:23Z</dcterms:created>
  <dcterms:modified xsi:type="dcterms:W3CDTF">2025-09-07T20:20:03Z</dcterms:modified>
</cp:coreProperties>
</file>