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55"/>
    <p:restoredTop sz="94683"/>
  </p:normalViewPr>
  <p:slideViewPr>
    <p:cSldViewPr snapToGrid="0" snapToObjects="1">
      <p:cViewPr varScale="1">
        <p:scale>
          <a:sx n="95" d="100"/>
          <a:sy n="95" d="100"/>
        </p:scale>
        <p:origin x="19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62DB3-751E-8D47-AB26-FC45D6414E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KE"/>
          </a:p>
        </p:txBody>
      </p:sp>
      <p:sp>
        <p:nvSpPr>
          <p:cNvPr id="3" name="Subtitle 2">
            <a:extLst>
              <a:ext uri="{FF2B5EF4-FFF2-40B4-BE49-F238E27FC236}">
                <a16:creationId xmlns:a16="http://schemas.microsoft.com/office/drawing/2014/main" id="{CC5CB0CA-FF22-C546-8133-DFDDF912DB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KE"/>
          </a:p>
        </p:txBody>
      </p:sp>
      <p:sp>
        <p:nvSpPr>
          <p:cNvPr id="4" name="Date Placeholder 3">
            <a:extLst>
              <a:ext uri="{FF2B5EF4-FFF2-40B4-BE49-F238E27FC236}">
                <a16:creationId xmlns:a16="http://schemas.microsoft.com/office/drawing/2014/main" id="{E04124E1-7A24-0D4A-8B0E-3448460AC4F8}"/>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5" name="Footer Placeholder 4">
            <a:extLst>
              <a:ext uri="{FF2B5EF4-FFF2-40B4-BE49-F238E27FC236}">
                <a16:creationId xmlns:a16="http://schemas.microsoft.com/office/drawing/2014/main" id="{1387EEA2-DD4C-2E4F-BE93-2A6ECBC27A1D}"/>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624AC3D2-7F57-9247-A4E3-AF07A61F8821}"/>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2280935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D95A1-156B-0548-B596-164BBDF901D0}"/>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B793BE40-593F-0144-98DD-336229282E9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0712F78C-EA3F-7D4D-B4C5-6DA31D57D4DD}"/>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5" name="Footer Placeholder 4">
            <a:extLst>
              <a:ext uri="{FF2B5EF4-FFF2-40B4-BE49-F238E27FC236}">
                <a16:creationId xmlns:a16="http://schemas.microsoft.com/office/drawing/2014/main" id="{D4917981-F3D4-8241-B827-250DFC0FDB41}"/>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17654BB-13D0-A14E-A6AF-48BD42307E56}"/>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4142552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13103-CA1E-7642-B268-EDE6A29F4AD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KE"/>
          </a:p>
        </p:txBody>
      </p:sp>
      <p:sp>
        <p:nvSpPr>
          <p:cNvPr id="3" name="Text Placeholder 2">
            <a:extLst>
              <a:ext uri="{FF2B5EF4-FFF2-40B4-BE49-F238E27FC236}">
                <a16:creationId xmlns:a16="http://schemas.microsoft.com/office/drawing/2014/main" id="{51EAD803-351C-3F4A-B8D4-16049ABC8D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C02639A-7835-4F41-A9FF-D3E1B7436F9C}"/>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5" name="Footer Placeholder 4">
            <a:extLst>
              <a:ext uri="{FF2B5EF4-FFF2-40B4-BE49-F238E27FC236}">
                <a16:creationId xmlns:a16="http://schemas.microsoft.com/office/drawing/2014/main" id="{B6B779F3-B3A9-F34B-98B3-F6CD8B613EA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9734ACE-1B2F-5344-94D1-0F7771986C30}"/>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17339560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89B3B-F38F-0E4D-810D-43E2CDB65F17}"/>
              </a:ext>
            </a:extLst>
          </p:cNvPr>
          <p:cNvSpPr>
            <a:spLocks noGrp="1"/>
          </p:cNvSpPr>
          <p:nvPr>
            <p:ph type="title"/>
          </p:nvPr>
        </p:nvSpPr>
        <p:spPr/>
        <p:txBody>
          <a:bodyPr/>
          <a:lstStyle/>
          <a:p>
            <a:r>
              <a:rPr lang="en-GB"/>
              <a:t>Click to edit Master title style</a:t>
            </a:r>
            <a:endParaRPr lang="en-KE"/>
          </a:p>
        </p:txBody>
      </p:sp>
      <p:sp>
        <p:nvSpPr>
          <p:cNvPr id="3" name="Content Placeholder 2">
            <a:extLst>
              <a:ext uri="{FF2B5EF4-FFF2-40B4-BE49-F238E27FC236}">
                <a16:creationId xmlns:a16="http://schemas.microsoft.com/office/drawing/2014/main" id="{CB48D090-D855-A343-98B3-8F5A88E5822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Content Placeholder 3">
            <a:extLst>
              <a:ext uri="{FF2B5EF4-FFF2-40B4-BE49-F238E27FC236}">
                <a16:creationId xmlns:a16="http://schemas.microsoft.com/office/drawing/2014/main" id="{34EF40BA-D349-1A4D-8B55-08A77E198C4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Date Placeholder 4">
            <a:extLst>
              <a:ext uri="{FF2B5EF4-FFF2-40B4-BE49-F238E27FC236}">
                <a16:creationId xmlns:a16="http://schemas.microsoft.com/office/drawing/2014/main" id="{4E3DA97A-EFC7-F445-98F3-F958FEDF1E34}"/>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6" name="Footer Placeholder 5">
            <a:extLst>
              <a:ext uri="{FF2B5EF4-FFF2-40B4-BE49-F238E27FC236}">
                <a16:creationId xmlns:a16="http://schemas.microsoft.com/office/drawing/2014/main" id="{B9C10519-99A4-A14B-A5CA-FE8EDB2C0B24}"/>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A8DDE30-71E0-6941-B13A-861D858C7784}"/>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1198725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A64DC-A081-4840-BE73-EF861FA6CD5C}"/>
              </a:ext>
            </a:extLst>
          </p:cNvPr>
          <p:cNvSpPr>
            <a:spLocks noGrp="1"/>
          </p:cNvSpPr>
          <p:nvPr>
            <p:ph type="title"/>
          </p:nvPr>
        </p:nvSpPr>
        <p:spPr>
          <a:xfrm>
            <a:off x="839788" y="365125"/>
            <a:ext cx="10515600" cy="1325563"/>
          </a:xfrm>
        </p:spPr>
        <p:txBody>
          <a:bodyPr/>
          <a:lstStyle/>
          <a:p>
            <a:r>
              <a:rPr lang="en-GB"/>
              <a:t>Click to edit Master title style</a:t>
            </a:r>
            <a:endParaRPr lang="en-KE"/>
          </a:p>
        </p:txBody>
      </p:sp>
      <p:sp>
        <p:nvSpPr>
          <p:cNvPr id="3" name="Text Placeholder 2">
            <a:extLst>
              <a:ext uri="{FF2B5EF4-FFF2-40B4-BE49-F238E27FC236}">
                <a16:creationId xmlns:a16="http://schemas.microsoft.com/office/drawing/2014/main" id="{1EE01784-BF93-9E41-8F3B-43E98ACF2D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165AC7F-E2FB-D841-AA04-9BB8D15B5D6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5" name="Text Placeholder 4">
            <a:extLst>
              <a:ext uri="{FF2B5EF4-FFF2-40B4-BE49-F238E27FC236}">
                <a16:creationId xmlns:a16="http://schemas.microsoft.com/office/drawing/2014/main" id="{5B375F12-81E7-B34C-9C70-5948035D8A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DEA39D8-6164-3049-9AF9-863757C4237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7" name="Date Placeholder 6">
            <a:extLst>
              <a:ext uri="{FF2B5EF4-FFF2-40B4-BE49-F238E27FC236}">
                <a16:creationId xmlns:a16="http://schemas.microsoft.com/office/drawing/2014/main" id="{C78EB528-975C-FD44-AB7F-CC1A00819846}"/>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8" name="Footer Placeholder 7">
            <a:extLst>
              <a:ext uri="{FF2B5EF4-FFF2-40B4-BE49-F238E27FC236}">
                <a16:creationId xmlns:a16="http://schemas.microsoft.com/office/drawing/2014/main" id="{49E958C6-4053-154A-9B01-6317F1BF97D2}"/>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0DCC6094-8F7D-3643-B0A9-BBC99632B467}"/>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3865896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1EBD5-E8C8-A04D-B8B2-0D3141FEB8FA}"/>
              </a:ext>
            </a:extLst>
          </p:cNvPr>
          <p:cNvSpPr>
            <a:spLocks noGrp="1"/>
          </p:cNvSpPr>
          <p:nvPr>
            <p:ph type="title"/>
          </p:nvPr>
        </p:nvSpPr>
        <p:spPr/>
        <p:txBody>
          <a:bodyPr/>
          <a:lstStyle/>
          <a:p>
            <a:r>
              <a:rPr lang="en-GB"/>
              <a:t>Click to edit Master title style</a:t>
            </a:r>
            <a:endParaRPr lang="en-KE"/>
          </a:p>
        </p:txBody>
      </p:sp>
      <p:sp>
        <p:nvSpPr>
          <p:cNvPr id="3" name="Date Placeholder 2">
            <a:extLst>
              <a:ext uri="{FF2B5EF4-FFF2-40B4-BE49-F238E27FC236}">
                <a16:creationId xmlns:a16="http://schemas.microsoft.com/office/drawing/2014/main" id="{A83F0A22-F470-B64C-85EA-5DEC809D4231}"/>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4" name="Footer Placeholder 3">
            <a:extLst>
              <a:ext uri="{FF2B5EF4-FFF2-40B4-BE49-F238E27FC236}">
                <a16:creationId xmlns:a16="http://schemas.microsoft.com/office/drawing/2014/main" id="{73405E4A-FFB1-E449-9B3E-3C8E06170AC0}"/>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3DCA9C75-BF2E-D846-9C19-FD7864A48427}"/>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1174331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57828C-0701-EE45-A75E-A27BD34413C6}"/>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3" name="Footer Placeholder 2">
            <a:extLst>
              <a:ext uri="{FF2B5EF4-FFF2-40B4-BE49-F238E27FC236}">
                <a16:creationId xmlns:a16="http://schemas.microsoft.com/office/drawing/2014/main" id="{E7629C19-61A6-C04C-BED3-85B3DBAFC1F0}"/>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B490A33C-6893-4249-BC3F-197AC9B580A1}"/>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3819207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56E11-6C43-7B41-911E-CD6B92B645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Content Placeholder 2">
            <a:extLst>
              <a:ext uri="{FF2B5EF4-FFF2-40B4-BE49-F238E27FC236}">
                <a16:creationId xmlns:a16="http://schemas.microsoft.com/office/drawing/2014/main" id="{B9628746-F27C-5B46-B85E-63B991D1E7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Text Placeholder 3">
            <a:extLst>
              <a:ext uri="{FF2B5EF4-FFF2-40B4-BE49-F238E27FC236}">
                <a16:creationId xmlns:a16="http://schemas.microsoft.com/office/drawing/2014/main" id="{DAA949E3-8679-2C43-B60C-E91051DA72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E50877-C522-F54C-AE68-FD4115B2F04E}"/>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6" name="Footer Placeholder 5">
            <a:extLst>
              <a:ext uri="{FF2B5EF4-FFF2-40B4-BE49-F238E27FC236}">
                <a16:creationId xmlns:a16="http://schemas.microsoft.com/office/drawing/2014/main" id="{3847E560-01FB-A14E-B53C-D4509CEB2B33}"/>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5272BAB-517A-B04F-9EA6-BFF86C5B1BED}"/>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1898436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3D510-62D9-7944-87E6-6BDBF9C0C90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KE"/>
          </a:p>
        </p:txBody>
      </p:sp>
      <p:sp>
        <p:nvSpPr>
          <p:cNvPr id="3" name="Picture Placeholder 2">
            <a:extLst>
              <a:ext uri="{FF2B5EF4-FFF2-40B4-BE49-F238E27FC236}">
                <a16:creationId xmlns:a16="http://schemas.microsoft.com/office/drawing/2014/main" id="{559E1025-9C59-1F4E-A6C9-E767130AB4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07E9F601-D1EC-9340-98E5-217196BEE2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E2D86BA-0F36-3F48-80B1-1CE5CC895B57}"/>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6" name="Footer Placeholder 5">
            <a:extLst>
              <a:ext uri="{FF2B5EF4-FFF2-40B4-BE49-F238E27FC236}">
                <a16:creationId xmlns:a16="http://schemas.microsoft.com/office/drawing/2014/main" id="{99A733C0-171F-0846-A455-F9F4BE6233F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9F7C44D-2088-5747-B63E-B2800058F3ED}"/>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2175207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C5C7D-9B12-824E-93A7-1A1C1BA6CB47}"/>
              </a:ext>
            </a:extLst>
          </p:cNvPr>
          <p:cNvSpPr>
            <a:spLocks noGrp="1"/>
          </p:cNvSpPr>
          <p:nvPr>
            <p:ph type="title"/>
          </p:nvPr>
        </p:nvSpPr>
        <p:spPr/>
        <p:txBody>
          <a:bodyPr/>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5943A94F-53FA-8741-B528-EB054684938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D978BF34-34EE-2940-8283-6E6CE2D5EA95}"/>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5" name="Footer Placeholder 4">
            <a:extLst>
              <a:ext uri="{FF2B5EF4-FFF2-40B4-BE49-F238E27FC236}">
                <a16:creationId xmlns:a16="http://schemas.microsoft.com/office/drawing/2014/main" id="{3A23AAB6-0331-E04C-949B-308631DC3F7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BCA9EA4E-29AA-5C4F-A971-EF765DD0C28E}"/>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2281312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90DDA7-E020-C04A-A6E8-AD01A57559F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KE"/>
          </a:p>
        </p:txBody>
      </p:sp>
      <p:sp>
        <p:nvSpPr>
          <p:cNvPr id="3" name="Vertical Text Placeholder 2">
            <a:extLst>
              <a:ext uri="{FF2B5EF4-FFF2-40B4-BE49-F238E27FC236}">
                <a16:creationId xmlns:a16="http://schemas.microsoft.com/office/drawing/2014/main" id="{4681CBF6-FA43-BC43-8026-1C32639E380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D6CC9996-4EBC-D84C-B7C9-7CF5D9222DFF}"/>
              </a:ext>
            </a:extLst>
          </p:cNvPr>
          <p:cNvSpPr>
            <a:spLocks noGrp="1"/>
          </p:cNvSpPr>
          <p:nvPr>
            <p:ph type="dt" sz="half" idx="10"/>
          </p:nvPr>
        </p:nvSpPr>
        <p:spPr/>
        <p:txBody>
          <a:bodyPr/>
          <a:lstStyle/>
          <a:p>
            <a:fld id="{B7EC9838-ED48-DE42-8A2C-A24FDC4B6945}" type="datetimeFigureOut">
              <a:rPr lang="en-KE" smtClean="0"/>
              <a:t>10/06/2025</a:t>
            </a:fld>
            <a:endParaRPr lang="en-KE"/>
          </a:p>
        </p:txBody>
      </p:sp>
      <p:sp>
        <p:nvSpPr>
          <p:cNvPr id="5" name="Footer Placeholder 4">
            <a:extLst>
              <a:ext uri="{FF2B5EF4-FFF2-40B4-BE49-F238E27FC236}">
                <a16:creationId xmlns:a16="http://schemas.microsoft.com/office/drawing/2014/main" id="{4F6DF90B-364C-FD44-BE4A-EA24946F99F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9D868C6-EC0F-6241-ABD4-DFC7EC911AE4}"/>
              </a:ext>
            </a:extLst>
          </p:cNvPr>
          <p:cNvSpPr>
            <a:spLocks noGrp="1"/>
          </p:cNvSpPr>
          <p:nvPr>
            <p:ph type="sldNum" sz="quarter" idx="12"/>
          </p:nvPr>
        </p:nvSpPr>
        <p:spPr/>
        <p:txBody>
          <a:bodyPr/>
          <a:lstStyle/>
          <a:p>
            <a:fld id="{4EFBA9F9-1B4E-E349-863F-EE75F95892EE}" type="slidenum">
              <a:rPr lang="en-KE" smtClean="0"/>
              <a:t>‹#›</a:t>
            </a:fld>
            <a:endParaRPr lang="en-KE"/>
          </a:p>
        </p:txBody>
      </p:sp>
    </p:spTree>
    <p:extLst>
      <p:ext uri="{BB962C8B-B14F-4D97-AF65-F5344CB8AC3E}">
        <p14:creationId xmlns:p14="http://schemas.microsoft.com/office/powerpoint/2010/main" val="3445859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2360564-3606-E24C-8768-B2BD83B13E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KE"/>
          </a:p>
        </p:txBody>
      </p:sp>
      <p:sp>
        <p:nvSpPr>
          <p:cNvPr id="3" name="Text Placeholder 2">
            <a:extLst>
              <a:ext uri="{FF2B5EF4-FFF2-40B4-BE49-F238E27FC236}">
                <a16:creationId xmlns:a16="http://schemas.microsoft.com/office/drawing/2014/main" id="{B4C4FCE1-1121-1546-BEA2-8DE41E9D61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KE"/>
          </a:p>
        </p:txBody>
      </p:sp>
      <p:sp>
        <p:nvSpPr>
          <p:cNvPr id="4" name="Date Placeholder 3">
            <a:extLst>
              <a:ext uri="{FF2B5EF4-FFF2-40B4-BE49-F238E27FC236}">
                <a16:creationId xmlns:a16="http://schemas.microsoft.com/office/drawing/2014/main" id="{3D190E67-6F9C-C447-90B2-BF6CA21F67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EC9838-ED48-DE42-8A2C-A24FDC4B6945}" type="datetimeFigureOut">
              <a:rPr lang="en-KE" smtClean="0"/>
              <a:t>10/06/2025</a:t>
            </a:fld>
            <a:endParaRPr lang="en-KE"/>
          </a:p>
        </p:txBody>
      </p:sp>
      <p:sp>
        <p:nvSpPr>
          <p:cNvPr id="5" name="Footer Placeholder 4">
            <a:extLst>
              <a:ext uri="{FF2B5EF4-FFF2-40B4-BE49-F238E27FC236}">
                <a16:creationId xmlns:a16="http://schemas.microsoft.com/office/drawing/2014/main" id="{46171276-1D46-3A46-A41E-67D3573868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7FF70CA1-8BEC-0043-80C8-512084EEFD0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FBA9F9-1B4E-E349-863F-EE75F95892EE}" type="slidenum">
              <a:rPr lang="en-KE" smtClean="0"/>
              <a:t>‹#›</a:t>
            </a:fld>
            <a:endParaRPr lang="en-KE"/>
          </a:p>
        </p:txBody>
      </p:sp>
    </p:spTree>
    <p:extLst>
      <p:ext uri="{BB962C8B-B14F-4D97-AF65-F5344CB8AC3E}">
        <p14:creationId xmlns:p14="http://schemas.microsoft.com/office/powerpoint/2010/main" val="1115110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B65C911-E991-9549-A5FF-EF47138F59D5}"/>
              </a:ext>
            </a:extLst>
          </p:cNvPr>
          <p:cNvSpPr>
            <a:spLocks noGrp="1"/>
          </p:cNvSpPr>
          <p:nvPr>
            <p:ph type="title"/>
          </p:nvPr>
        </p:nvSpPr>
        <p:spPr/>
        <p:txBody>
          <a:bodyPr>
            <a:normAutofit fontScale="90000"/>
          </a:bodyPr>
          <a:lstStyle/>
          <a:p>
            <a:r>
              <a:rPr lang="en-KE" dirty="0"/>
              <a:t>ARTIFICIAL INTELLIGENCE AS A STRATEGIC RESPONSE TO DIGITAL CURRENCY INSECURITIES</a:t>
            </a:r>
          </a:p>
        </p:txBody>
      </p:sp>
      <p:sp>
        <p:nvSpPr>
          <p:cNvPr id="5" name="Content Placeholder 4">
            <a:extLst>
              <a:ext uri="{FF2B5EF4-FFF2-40B4-BE49-F238E27FC236}">
                <a16:creationId xmlns:a16="http://schemas.microsoft.com/office/drawing/2014/main" id="{1FA2BD97-F315-3349-BBF5-6FF6E6115AB6}"/>
              </a:ext>
            </a:extLst>
          </p:cNvPr>
          <p:cNvSpPr>
            <a:spLocks noGrp="1"/>
          </p:cNvSpPr>
          <p:nvPr>
            <p:ph idx="1"/>
          </p:nvPr>
        </p:nvSpPr>
        <p:spPr/>
        <p:txBody>
          <a:bodyPr>
            <a:normAutofit lnSpcReduction="10000"/>
          </a:bodyPr>
          <a:lstStyle/>
          <a:p>
            <a:r>
              <a:rPr lang="en-KE" dirty="0"/>
              <a:t>In one way or the other we have heard of digital currencies. The bitcoin, crpto among many others. However much digital currency is good it has struck thunder to governments considering that it has     been linked with illegal activities such as funding terrorists among others.</a:t>
            </a:r>
          </a:p>
          <a:p>
            <a:r>
              <a:rPr lang="en-KE" dirty="0"/>
              <a:t>Governments such as United States are against digital currency and have taken this case to court. Imagine how good it would have been if your relative from abroad could be able to send you money at anytime just like M-pesa. Just like anything  any good thing can  be abused, digital currency is abused. Therefore our project focuses on how this issue can be solved using Artificial Intelligence.</a:t>
            </a:r>
          </a:p>
        </p:txBody>
      </p:sp>
    </p:spTree>
    <p:extLst>
      <p:ext uri="{BB962C8B-B14F-4D97-AF65-F5344CB8AC3E}">
        <p14:creationId xmlns:p14="http://schemas.microsoft.com/office/powerpoint/2010/main" val="1043703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BBF08-91D0-C24E-AAFD-148610C4BDD2}"/>
              </a:ext>
            </a:extLst>
          </p:cNvPr>
          <p:cNvSpPr>
            <a:spLocks noGrp="1"/>
          </p:cNvSpPr>
          <p:nvPr>
            <p:ph type="title"/>
          </p:nvPr>
        </p:nvSpPr>
        <p:spPr/>
        <p:txBody>
          <a:bodyPr/>
          <a:lstStyle/>
          <a:p>
            <a:r>
              <a:rPr lang="en-KE" dirty="0"/>
              <a:t>KEY TERMS</a:t>
            </a:r>
          </a:p>
        </p:txBody>
      </p:sp>
      <p:sp>
        <p:nvSpPr>
          <p:cNvPr id="3" name="Content Placeholder 2">
            <a:extLst>
              <a:ext uri="{FF2B5EF4-FFF2-40B4-BE49-F238E27FC236}">
                <a16:creationId xmlns:a16="http://schemas.microsoft.com/office/drawing/2014/main" id="{3EBBDEB1-4A5E-5347-8D51-D228FCF41381}"/>
              </a:ext>
            </a:extLst>
          </p:cNvPr>
          <p:cNvSpPr>
            <a:spLocks noGrp="1"/>
          </p:cNvSpPr>
          <p:nvPr>
            <p:ph idx="1"/>
          </p:nvPr>
        </p:nvSpPr>
        <p:spPr/>
        <p:txBody>
          <a:bodyPr/>
          <a:lstStyle/>
          <a:p>
            <a:r>
              <a:rPr lang="en-KE" dirty="0"/>
              <a:t>Bitcoin and crypto- this are types of digital currency.</a:t>
            </a:r>
          </a:p>
          <a:p>
            <a:r>
              <a:rPr lang="en-KE" dirty="0"/>
              <a:t>Blockchain- A system in which a record of transaction made in bitcoin or another crypto currency is maintained across several computers that are lincked in a peer-to-peer network. This means that only a selected few who have the code can take part in this.</a:t>
            </a:r>
          </a:p>
          <a:p>
            <a:r>
              <a:rPr lang="en-KE" dirty="0"/>
              <a:t>Mining- it is a network-wide competition to generate a solution that matches specific criteria. When a correct solutuion is reached, a reward in form of bitcoin and fees for the work done is given to the miners.</a:t>
            </a:r>
          </a:p>
        </p:txBody>
      </p:sp>
    </p:spTree>
    <p:extLst>
      <p:ext uri="{BB962C8B-B14F-4D97-AF65-F5344CB8AC3E}">
        <p14:creationId xmlns:p14="http://schemas.microsoft.com/office/powerpoint/2010/main" val="2785082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94763-F0D1-9942-B6A2-122E1C5D0A21}"/>
              </a:ext>
            </a:extLst>
          </p:cNvPr>
          <p:cNvSpPr>
            <a:spLocks noGrp="1"/>
          </p:cNvSpPr>
          <p:nvPr>
            <p:ph type="title"/>
          </p:nvPr>
        </p:nvSpPr>
        <p:spPr/>
        <p:txBody>
          <a:bodyPr/>
          <a:lstStyle/>
          <a:p>
            <a:endParaRPr lang="en-KE" dirty="0"/>
          </a:p>
        </p:txBody>
      </p:sp>
      <p:pic>
        <p:nvPicPr>
          <p:cNvPr id="1026" name="Picture 2" descr="Blockchain explained infographic">
            <a:extLst>
              <a:ext uri="{FF2B5EF4-FFF2-40B4-BE49-F238E27FC236}">
                <a16:creationId xmlns:a16="http://schemas.microsoft.com/office/drawing/2014/main" id="{32A7D9FB-FBC6-264E-BD22-47C3E2800FA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597137"/>
            <a:ext cx="10515600" cy="5895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6941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53E73-AD2D-3B43-93F3-D11169DDBC32}"/>
              </a:ext>
            </a:extLst>
          </p:cNvPr>
          <p:cNvSpPr>
            <a:spLocks noGrp="1"/>
          </p:cNvSpPr>
          <p:nvPr>
            <p:ph type="title"/>
          </p:nvPr>
        </p:nvSpPr>
        <p:spPr/>
        <p:txBody>
          <a:bodyPr/>
          <a:lstStyle/>
          <a:p>
            <a:endParaRPr lang="en-KE" dirty="0"/>
          </a:p>
        </p:txBody>
      </p:sp>
      <p:sp>
        <p:nvSpPr>
          <p:cNvPr id="3" name="Content Placeholder 2">
            <a:extLst>
              <a:ext uri="{FF2B5EF4-FFF2-40B4-BE49-F238E27FC236}">
                <a16:creationId xmlns:a16="http://schemas.microsoft.com/office/drawing/2014/main" id="{8D2DB0C3-9EE8-CB4E-AD10-D239E2FDFACC}"/>
              </a:ext>
            </a:extLst>
          </p:cNvPr>
          <p:cNvSpPr>
            <a:spLocks noGrp="1"/>
          </p:cNvSpPr>
          <p:nvPr>
            <p:ph idx="1"/>
          </p:nvPr>
        </p:nvSpPr>
        <p:spPr>
          <a:xfrm>
            <a:off x="838200" y="1690688"/>
            <a:ext cx="10515600" cy="4486274"/>
          </a:xfrm>
        </p:spPr>
        <p:txBody>
          <a:bodyPr/>
          <a:lstStyle/>
          <a:p>
            <a:pPr marL="0" indent="0">
              <a:buNone/>
            </a:pPr>
            <a:r>
              <a:rPr lang="en-KE" dirty="0"/>
              <a:t>What has happened is no government has been able to track this transactions. This is why countries such as the United States have taken this case to court. The fact that the moment </a:t>
            </a:r>
            <a:r>
              <a:rPr lang="en-GB" dirty="0"/>
              <a:t>you are</a:t>
            </a:r>
            <a:r>
              <a:rPr lang="en-KE" dirty="0"/>
              <a:t> handed over the code to, you do not get to sign up anywhere!</a:t>
            </a:r>
          </a:p>
          <a:p>
            <a:pPr marL="0" indent="0">
              <a:buNone/>
            </a:pPr>
            <a:r>
              <a:rPr lang="en-KE" dirty="0"/>
              <a:t>What this means is instead of using identification cards, phone numbers and emails you get to use random algorithms. Hence why the gorvernment can not get hold of the individuals taking part.</a:t>
            </a:r>
          </a:p>
          <a:p>
            <a:pPr marL="0" indent="0">
              <a:buNone/>
            </a:pPr>
            <a:r>
              <a:rPr lang="en-KE" dirty="0"/>
              <a:t>However through our research we have been able to prove that AI has the features required to track this form of transaction.  </a:t>
            </a:r>
          </a:p>
        </p:txBody>
      </p:sp>
    </p:spTree>
    <p:extLst>
      <p:ext uri="{BB962C8B-B14F-4D97-AF65-F5344CB8AC3E}">
        <p14:creationId xmlns:p14="http://schemas.microsoft.com/office/powerpoint/2010/main" val="1561357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2E9A0-D009-C24B-8E85-622E3AF4B3A6}"/>
              </a:ext>
            </a:extLst>
          </p:cNvPr>
          <p:cNvSpPr>
            <a:spLocks noGrp="1"/>
          </p:cNvSpPr>
          <p:nvPr>
            <p:ph type="title"/>
          </p:nvPr>
        </p:nvSpPr>
        <p:spPr/>
        <p:txBody>
          <a:bodyPr/>
          <a:lstStyle/>
          <a:p>
            <a:r>
              <a:rPr lang="en-KE" dirty="0"/>
              <a:t>AI can be used in Fraud Detection and Prevention</a:t>
            </a:r>
          </a:p>
        </p:txBody>
      </p:sp>
      <p:sp>
        <p:nvSpPr>
          <p:cNvPr id="3" name="Content Placeholder 2">
            <a:extLst>
              <a:ext uri="{FF2B5EF4-FFF2-40B4-BE49-F238E27FC236}">
                <a16:creationId xmlns:a16="http://schemas.microsoft.com/office/drawing/2014/main" id="{7472754B-37E0-0342-87AF-7E7ED53EBEF1}"/>
              </a:ext>
            </a:extLst>
          </p:cNvPr>
          <p:cNvSpPr>
            <a:spLocks noGrp="1"/>
          </p:cNvSpPr>
          <p:nvPr>
            <p:ph idx="1"/>
          </p:nvPr>
        </p:nvSpPr>
        <p:spPr/>
        <p:txBody>
          <a:bodyPr/>
          <a:lstStyle/>
          <a:p>
            <a:pPr marL="0" indent="0">
              <a:buNone/>
            </a:pPr>
            <a:r>
              <a:rPr lang="en-KE" dirty="0"/>
              <a:t>AI systems, especially those based on machine learning can distinguish between legitimate and suspicious behaviour with far greater speed and acuracy than human agents. You will be su</a:t>
            </a:r>
            <a:r>
              <a:rPr lang="en-GB" dirty="0"/>
              <a:t>r</a:t>
            </a:r>
            <a:r>
              <a:rPr lang="en-KE" dirty="0"/>
              <a:t>prised to find out that paypal uses AI to identify suspicious activities.</a:t>
            </a:r>
          </a:p>
        </p:txBody>
      </p:sp>
    </p:spTree>
    <p:extLst>
      <p:ext uri="{BB962C8B-B14F-4D97-AF65-F5344CB8AC3E}">
        <p14:creationId xmlns:p14="http://schemas.microsoft.com/office/powerpoint/2010/main" val="3294204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A8B38-F537-A540-8C7A-A110E1FBCA93}"/>
              </a:ext>
            </a:extLst>
          </p:cNvPr>
          <p:cNvSpPr>
            <a:spLocks noGrp="1"/>
          </p:cNvSpPr>
          <p:nvPr>
            <p:ph type="title"/>
          </p:nvPr>
        </p:nvSpPr>
        <p:spPr/>
        <p:txBody>
          <a:bodyPr/>
          <a:lstStyle/>
          <a:p>
            <a:r>
              <a:rPr lang="en-KE" dirty="0"/>
              <a:t>AI-ENABLED ANTI-MONEY (AML) and KNOW                 -YOUR-CUSTOMER (KYC) COMPLIANCE</a:t>
            </a:r>
          </a:p>
        </p:txBody>
      </p:sp>
      <p:sp>
        <p:nvSpPr>
          <p:cNvPr id="3" name="Content Placeholder 2">
            <a:extLst>
              <a:ext uri="{FF2B5EF4-FFF2-40B4-BE49-F238E27FC236}">
                <a16:creationId xmlns:a16="http://schemas.microsoft.com/office/drawing/2014/main" id="{ED60A581-26A0-9E4B-B1AF-097439EB9483}"/>
              </a:ext>
            </a:extLst>
          </p:cNvPr>
          <p:cNvSpPr>
            <a:spLocks noGrp="1"/>
          </p:cNvSpPr>
          <p:nvPr>
            <p:ph idx="1"/>
          </p:nvPr>
        </p:nvSpPr>
        <p:spPr>
          <a:xfrm>
            <a:off x="394766" y="3293027"/>
            <a:ext cx="3581262" cy="1710228"/>
          </a:xfrm>
        </p:spPr>
        <p:txBody>
          <a:bodyPr/>
          <a:lstStyle/>
          <a:p>
            <a:r>
              <a:rPr lang="en-KE" dirty="0"/>
              <a:t>Automated KYC processes include:</a:t>
            </a:r>
          </a:p>
          <a:p>
            <a:endParaRPr lang="en-KE" dirty="0"/>
          </a:p>
        </p:txBody>
      </p:sp>
      <p:pic>
        <p:nvPicPr>
          <p:cNvPr id="2050" name="Picture 2" descr="Facial Recognition">
            <a:extLst>
              <a:ext uri="{FF2B5EF4-FFF2-40B4-BE49-F238E27FC236}">
                <a16:creationId xmlns:a16="http://schemas.microsoft.com/office/drawing/2014/main" id="{46A8C895-B1E3-0B44-AAE6-3EF544AD96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181" y="2941332"/>
            <a:ext cx="3581262" cy="275660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75FEFFE-0DE5-E241-86B7-4A6502C0A79F}"/>
              </a:ext>
            </a:extLst>
          </p:cNvPr>
          <p:cNvSpPr txBox="1"/>
          <p:nvPr/>
        </p:nvSpPr>
        <p:spPr>
          <a:xfrm>
            <a:off x="838201" y="6049634"/>
            <a:ext cx="10515599" cy="369332"/>
          </a:xfrm>
          <a:prstGeom prst="rect">
            <a:avLst/>
          </a:prstGeom>
          <a:noFill/>
        </p:spPr>
        <p:txBody>
          <a:bodyPr wrap="square" rtlCol="0">
            <a:spAutoFit/>
          </a:bodyPr>
          <a:lstStyle/>
          <a:p>
            <a:r>
              <a:rPr lang="en-GB" dirty="0"/>
              <a:t>F</a:t>
            </a:r>
            <a:r>
              <a:rPr lang="en-KE" dirty="0"/>
              <a:t>acial recognion                                                        Document parsing                                  Biometric authintification</a:t>
            </a:r>
          </a:p>
        </p:txBody>
      </p:sp>
      <p:sp>
        <p:nvSpPr>
          <p:cNvPr id="5" name="AutoShape 4">
            <a:extLst>
              <a:ext uri="{FF2B5EF4-FFF2-40B4-BE49-F238E27FC236}">
                <a16:creationId xmlns:a16="http://schemas.microsoft.com/office/drawing/2014/main" id="{6B8A5FAC-990A-3E4E-9A67-1B722636FBAD}"/>
              </a:ext>
            </a:extLst>
          </p:cNvPr>
          <p:cNvSpPr>
            <a:spLocks noChangeAspect="1" noChangeArrowheads="1"/>
          </p:cNvSpPr>
          <p:nvPr/>
        </p:nvSpPr>
        <p:spPr bwMode="auto">
          <a:xfrm>
            <a:off x="5943600" y="3565361"/>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KE"/>
          </a:p>
        </p:txBody>
      </p:sp>
      <p:pic>
        <p:nvPicPr>
          <p:cNvPr id="7" name="Picture 6">
            <a:extLst>
              <a:ext uri="{FF2B5EF4-FFF2-40B4-BE49-F238E27FC236}">
                <a16:creationId xmlns:a16="http://schemas.microsoft.com/office/drawing/2014/main" id="{143AF58B-962E-0743-AB6D-9BAA25CD96DA}"/>
              </a:ext>
            </a:extLst>
          </p:cNvPr>
          <p:cNvPicPr>
            <a:picLocks noChangeAspect="1"/>
          </p:cNvPicPr>
          <p:nvPr/>
        </p:nvPicPr>
        <p:blipFill>
          <a:blip r:embed="rId3"/>
          <a:stretch>
            <a:fillRect/>
          </a:stretch>
        </p:blipFill>
        <p:spPr>
          <a:xfrm>
            <a:off x="4462818" y="2884972"/>
            <a:ext cx="4558353" cy="2869325"/>
          </a:xfrm>
          <a:prstGeom prst="rect">
            <a:avLst/>
          </a:prstGeom>
        </p:spPr>
      </p:pic>
      <p:pic>
        <p:nvPicPr>
          <p:cNvPr id="2056" name="Picture 8" descr="A fingerprint being scanned digitally, symbolizing biometric authentication and advanced security technology. ">
            <a:extLst>
              <a:ext uri="{FF2B5EF4-FFF2-40B4-BE49-F238E27FC236}">
                <a16:creationId xmlns:a16="http://schemas.microsoft.com/office/drawing/2014/main" id="{377E0A59-6D41-4040-8B8D-D5D4CF7745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2804" y="3076540"/>
            <a:ext cx="3129506" cy="2486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9656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417</Words>
  <Application>Microsoft Macintosh PowerPoint</Application>
  <PresentationFormat>Widescreen</PresentationFormat>
  <Paragraphs>15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ARTIFICIAL INTELLIGENCE AS A STRATEGIC RESPONSE TO DIGITAL CURRENCY INSECURITIES</vt:lpstr>
      <vt:lpstr>KEY TERMS</vt:lpstr>
      <vt:lpstr>PowerPoint Presentation</vt:lpstr>
      <vt:lpstr>PowerPoint Presentation</vt:lpstr>
      <vt:lpstr>AI can be used in Fraud Detection and Prevention</vt:lpstr>
      <vt:lpstr>AI-ENABLED ANTI-MONEY (AML) and KNOW                 -YOUR-CUSTOMER (KYC) COMPLIANCE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ARTIFICIAL INTELLIGENCE AS A STRATEGIC RESPONSE TO DIGITAL CURRENCY INSECURITIES</dc:title>
  <dc:creator>Microsoft Office User</dc:creator>
  <cp:lastModifiedBy>Microsoft Office User</cp:lastModifiedBy>
  <cp:revision>1</cp:revision>
  <dcterms:created xsi:type="dcterms:W3CDTF">2025-06-10T01:43:35Z</dcterms:created>
  <dcterms:modified xsi:type="dcterms:W3CDTF">2025-06-10T03:05:28Z</dcterms:modified>
</cp:coreProperties>
</file>